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8288000" cy="10287000"/>
  <p:notesSz cx="6858000" cy="9144000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Carlito" panose="020B0604020202020204" charset="0"/>
      <p:regular r:id="rId19"/>
    </p:embeddedFont>
    <p:embeddedFont>
      <p:font typeface="Carlito Bold" panose="020B0604020202020204" charset="0"/>
      <p:regular r:id="rId20"/>
    </p:embeddedFont>
    <p:embeddedFont>
      <p:font typeface="Gagalin" panose="020B0604020202020204" charset="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2" d="100"/>
          <a:sy n="72" d="100"/>
        </p:scale>
        <p:origin x="140" y="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JOOB KANSAKAR" userId="4e5a924699f53eaf" providerId="LiveId" clId="{4DFC8CBB-D9E3-426E-AA37-70B050C65F10}"/>
    <pc:docChg chg="modSld">
      <pc:chgData name="AJOOB KANSAKAR" userId="4e5a924699f53eaf" providerId="LiveId" clId="{4DFC8CBB-D9E3-426E-AA37-70B050C65F10}" dt="2026-01-21T11:47:05.599" v="5" actId="1076"/>
      <pc:docMkLst>
        <pc:docMk/>
      </pc:docMkLst>
      <pc:sldChg chg="modSp">
        <pc:chgData name="AJOOB KANSAKAR" userId="4e5a924699f53eaf" providerId="LiveId" clId="{4DFC8CBB-D9E3-426E-AA37-70B050C65F10}" dt="2026-01-21T11:47:05.599" v="5" actId="1076"/>
        <pc:sldMkLst>
          <pc:docMk/>
          <pc:sldMk cId="0" sldId="256"/>
        </pc:sldMkLst>
        <pc:spChg chg="mod">
          <ac:chgData name="AJOOB KANSAKAR" userId="4e5a924699f53eaf" providerId="LiveId" clId="{4DFC8CBB-D9E3-426E-AA37-70B050C65F10}" dt="2026-01-21T11:47:04.111" v="4" actId="1076"/>
          <ac:spMkLst>
            <pc:docMk/>
            <pc:sldMk cId="0" sldId="256"/>
            <ac:spMk id="3" creationId="{00000000-0000-0000-0000-000000000000}"/>
          </ac:spMkLst>
        </pc:spChg>
        <pc:spChg chg="mod">
          <ac:chgData name="AJOOB KANSAKAR" userId="4e5a924699f53eaf" providerId="LiveId" clId="{4DFC8CBB-D9E3-426E-AA37-70B050C65F10}" dt="2026-01-21T11:47:05.599" v="5" actId="1076"/>
          <ac:spMkLst>
            <pc:docMk/>
            <pc:sldMk cId="0" sldId="256"/>
            <ac:spMk id="4" creationId="{00000000-0000-0000-0000-000000000000}"/>
          </ac:spMkLst>
        </pc:spChg>
        <pc:spChg chg="mod">
          <ac:chgData name="AJOOB KANSAKAR" userId="4e5a924699f53eaf" providerId="LiveId" clId="{4DFC8CBB-D9E3-426E-AA37-70B050C65F10}" dt="2026-01-21T11:47:02.357" v="3" actId="1076"/>
          <ac:spMkLst>
            <pc:docMk/>
            <pc:sldMk cId="0" sldId="256"/>
            <ac:spMk id="5" creationId="{00000000-0000-0000-0000-00000000000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1/21/2026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1/21/2026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1/21/2026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1/21/2026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1/21/2026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1/21/2026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1/21/2026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1/21/2026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1/21/2026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1/21/2026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1/21/2026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1/21/2026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sv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svg"/><Relationship Id="rId4" Type="http://schemas.openxmlformats.org/officeDocument/2006/relationships/image" Target="../media/image19.svg"/><Relationship Id="rId9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13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30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D6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372119">
            <a:off x="8853860" y="5773001"/>
            <a:ext cx="7943916" cy="3351099"/>
          </a:xfrm>
          <a:custGeom>
            <a:avLst/>
            <a:gdLst/>
            <a:ahLst/>
            <a:cxnLst/>
            <a:rect l="l" t="t" r="r" b="b"/>
            <a:pathLst>
              <a:path w="7943916" h="3351099">
                <a:moveTo>
                  <a:pt x="0" y="0"/>
                </a:moveTo>
                <a:lnTo>
                  <a:pt x="7943916" y="0"/>
                </a:lnTo>
                <a:lnTo>
                  <a:pt x="7943916" y="3351098"/>
                </a:lnTo>
                <a:lnTo>
                  <a:pt x="0" y="33510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" name="Freeform 3"/>
          <p:cNvSpPr/>
          <p:nvPr/>
        </p:nvSpPr>
        <p:spPr>
          <a:xfrm>
            <a:off x="12268200" y="1028700"/>
            <a:ext cx="2012138" cy="5855429"/>
          </a:xfrm>
          <a:custGeom>
            <a:avLst/>
            <a:gdLst/>
            <a:ahLst/>
            <a:cxnLst/>
            <a:rect l="l" t="t" r="r" b="b"/>
            <a:pathLst>
              <a:path w="2012138" h="5855429">
                <a:moveTo>
                  <a:pt x="0" y="0"/>
                </a:moveTo>
                <a:lnTo>
                  <a:pt x="2012138" y="0"/>
                </a:lnTo>
                <a:lnTo>
                  <a:pt x="2012138" y="5855429"/>
                </a:lnTo>
                <a:lnTo>
                  <a:pt x="0" y="58554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9781381" y="5272521"/>
            <a:ext cx="3020973" cy="2696905"/>
          </a:xfrm>
          <a:custGeom>
            <a:avLst/>
            <a:gdLst/>
            <a:ahLst/>
            <a:cxnLst/>
            <a:rect l="l" t="t" r="r" b="b"/>
            <a:pathLst>
              <a:path w="3020973" h="2696905">
                <a:moveTo>
                  <a:pt x="3020973" y="0"/>
                </a:moveTo>
                <a:lnTo>
                  <a:pt x="0" y="0"/>
                </a:lnTo>
                <a:lnTo>
                  <a:pt x="0" y="2696905"/>
                </a:lnTo>
                <a:lnTo>
                  <a:pt x="3020973" y="2696905"/>
                </a:lnTo>
                <a:lnTo>
                  <a:pt x="3020973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148930">
            <a:off x="12958217" y="2425980"/>
            <a:ext cx="4839590" cy="6219099"/>
          </a:xfrm>
          <a:custGeom>
            <a:avLst/>
            <a:gdLst/>
            <a:ahLst/>
            <a:cxnLst/>
            <a:rect l="l" t="t" r="r" b="b"/>
            <a:pathLst>
              <a:path w="4839590" h="6219099">
                <a:moveTo>
                  <a:pt x="0" y="0"/>
                </a:moveTo>
                <a:lnTo>
                  <a:pt x="4839590" y="0"/>
                </a:lnTo>
                <a:lnTo>
                  <a:pt x="4839590" y="6219100"/>
                </a:lnTo>
                <a:lnTo>
                  <a:pt x="0" y="62191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 rot="5400000">
            <a:off x="-1274185" y="733425"/>
            <a:ext cx="10987520" cy="8820150"/>
            <a:chOff x="0" y="0"/>
            <a:chExt cx="2454275" cy="1970151"/>
          </a:xfrm>
        </p:grpSpPr>
        <p:sp>
          <p:nvSpPr>
            <p:cNvPr id="7" name="Freeform 7"/>
            <p:cNvSpPr/>
            <p:nvPr/>
          </p:nvSpPr>
          <p:spPr>
            <a:xfrm>
              <a:off x="-139" y="0"/>
              <a:ext cx="2454287" cy="1970024"/>
            </a:xfrm>
            <a:custGeom>
              <a:avLst/>
              <a:gdLst/>
              <a:ahLst/>
              <a:cxnLst/>
              <a:rect l="l" t="t" r="r" b="b"/>
              <a:pathLst>
                <a:path w="2454287" h="1970024">
                  <a:moveTo>
                    <a:pt x="2438158" y="184404"/>
                  </a:moveTo>
                  <a:cubicBezTo>
                    <a:pt x="2437777" y="123444"/>
                    <a:pt x="2447175" y="6604"/>
                    <a:pt x="2447175" y="6604"/>
                  </a:cubicBezTo>
                  <a:lnTo>
                    <a:pt x="2302268" y="4318"/>
                  </a:lnTo>
                  <a:lnTo>
                    <a:pt x="2096782" y="14097"/>
                  </a:lnTo>
                  <a:cubicBezTo>
                    <a:pt x="2096782" y="14097"/>
                    <a:pt x="1763153" y="-1905"/>
                    <a:pt x="1731276" y="13081"/>
                  </a:cubicBezTo>
                  <a:cubicBezTo>
                    <a:pt x="1699272" y="28067"/>
                    <a:pt x="1633359" y="4318"/>
                    <a:pt x="1633359" y="4318"/>
                  </a:cubicBezTo>
                  <a:lnTo>
                    <a:pt x="920508" y="2413"/>
                  </a:lnTo>
                  <a:lnTo>
                    <a:pt x="629551" y="1651"/>
                  </a:lnTo>
                  <a:lnTo>
                    <a:pt x="402602" y="9525"/>
                  </a:lnTo>
                  <a:lnTo>
                    <a:pt x="138823" y="8763"/>
                  </a:lnTo>
                  <a:lnTo>
                    <a:pt x="38747" y="0"/>
                  </a:lnTo>
                  <a:cubicBezTo>
                    <a:pt x="22872" y="0"/>
                    <a:pt x="10045" y="12700"/>
                    <a:pt x="10045" y="28575"/>
                  </a:cubicBezTo>
                  <a:lnTo>
                    <a:pt x="26301" y="273685"/>
                  </a:lnTo>
                  <a:lnTo>
                    <a:pt x="8521" y="545084"/>
                  </a:lnTo>
                  <a:lnTo>
                    <a:pt x="6362" y="1324356"/>
                  </a:lnTo>
                  <a:lnTo>
                    <a:pt x="14363" y="1503172"/>
                  </a:lnTo>
                  <a:cubicBezTo>
                    <a:pt x="14363" y="1503172"/>
                    <a:pt x="-10656" y="1544320"/>
                    <a:pt x="5346" y="1704340"/>
                  </a:cubicBezTo>
                  <a:cubicBezTo>
                    <a:pt x="21348" y="1864360"/>
                    <a:pt x="38620" y="1959610"/>
                    <a:pt x="38620" y="1959610"/>
                  </a:cubicBezTo>
                  <a:lnTo>
                    <a:pt x="122186" y="1959864"/>
                  </a:lnTo>
                  <a:lnTo>
                    <a:pt x="294906" y="1943354"/>
                  </a:lnTo>
                  <a:lnTo>
                    <a:pt x="521855" y="1960880"/>
                  </a:lnTo>
                  <a:lnTo>
                    <a:pt x="760488" y="1970024"/>
                  </a:lnTo>
                  <a:lnTo>
                    <a:pt x="895870" y="1944878"/>
                  </a:lnTo>
                  <a:lnTo>
                    <a:pt x="998105" y="1962150"/>
                  </a:lnTo>
                  <a:lnTo>
                    <a:pt x="1698129" y="1964055"/>
                  </a:lnTo>
                  <a:lnTo>
                    <a:pt x="1941080" y="1964690"/>
                  </a:lnTo>
                  <a:lnTo>
                    <a:pt x="2177935" y="1955038"/>
                  </a:lnTo>
                  <a:lnTo>
                    <a:pt x="2364244" y="1965833"/>
                  </a:lnTo>
                  <a:lnTo>
                    <a:pt x="2441714" y="1966087"/>
                  </a:lnTo>
                  <a:lnTo>
                    <a:pt x="2442095" y="1818132"/>
                  </a:lnTo>
                  <a:lnTo>
                    <a:pt x="2442349" y="1704467"/>
                  </a:lnTo>
                  <a:lnTo>
                    <a:pt x="2434475" y="1498981"/>
                  </a:lnTo>
                  <a:lnTo>
                    <a:pt x="2443365" y="1330833"/>
                  </a:lnTo>
                  <a:lnTo>
                    <a:pt x="2445143" y="669671"/>
                  </a:lnTo>
                  <a:lnTo>
                    <a:pt x="2454287" y="422656"/>
                  </a:lnTo>
                  <a:cubicBezTo>
                    <a:pt x="2454287" y="422656"/>
                    <a:pt x="2438285" y="245110"/>
                    <a:pt x="2437904" y="184150"/>
                  </a:cubicBezTo>
                  <a:close/>
                </a:path>
              </a:pathLst>
            </a:custGeom>
            <a:solidFill>
              <a:srgbClr val="B4CCD0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803281" y="6042616"/>
            <a:ext cx="7218372" cy="2599417"/>
            <a:chOff x="0" y="0"/>
            <a:chExt cx="7186749" cy="258802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7186875" cy="2588156"/>
            </a:xfrm>
            <a:custGeom>
              <a:avLst/>
              <a:gdLst/>
              <a:ahLst/>
              <a:cxnLst/>
              <a:rect l="l" t="t" r="r" b="b"/>
              <a:pathLst>
                <a:path w="7186875" h="2588156">
                  <a:moveTo>
                    <a:pt x="3175" y="0"/>
                  </a:moveTo>
                  <a:lnTo>
                    <a:pt x="175133" y="12700"/>
                  </a:lnTo>
                  <a:lnTo>
                    <a:pt x="6957260" y="12700"/>
                  </a:lnTo>
                  <a:cubicBezTo>
                    <a:pt x="6958275" y="12700"/>
                    <a:pt x="6997646" y="14097"/>
                    <a:pt x="7068765" y="25400"/>
                  </a:cubicBezTo>
                  <a:cubicBezTo>
                    <a:pt x="7148775" y="38100"/>
                    <a:pt x="7154490" y="38100"/>
                    <a:pt x="7154490" y="38100"/>
                  </a:cubicBezTo>
                  <a:lnTo>
                    <a:pt x="7154490" y="319278"/>
                  </a:lnTo>
                  <a:lnTo>
                    <a:pt x="7062288" y="341503"/>
                  </a:lnTo>
                  <a:lnTo>
                    <a:pt x="6997519" y="340614"/>
                  </a:lnTo>
                  <a:lnTo>
                    <a:pt x="6856675" y="343027"/>
                  </a:lnTo>
                  <a:lnTo>
                    <a:pt x="7161475" y="399034"/>
                  </a:lnTo>
                  <a:lnTo>
                    <a:pt x="7161475" y="2009798"/>
                  </a:lnTo>
                  <a:lnTo>
                    <a:pt x="7174175" y="2232048"/>
                  </a:lnTo>
                  <a:lnTo>
                    <a:pt x="6869375" y="2238398"/>
                  </a:lnTo>
                  <a:lnTo>
                    <a:pt x="6970975" y="2263798"/>
                  </a:lnTo>
                  <a:cubicBezTo>
                    <a:pt x="6972119" y="2269513"/>
                    <a:pt x="7059875" y="2263798"/>
                    <a:pt x="7100515" y="2275228"/>
                  </a:cubicBezTo>
                  <a:cubicBezTo>
                    <a:pt x="7148902" y="2288817"/>
                    <a:pt x="7174175" y="2301898"/>
                    <a:pt x="7174175" y="2301898"/>
                  </a:cubicBezTo>
                  <a:cubicBezTo>
                    <a:pt x="7174175" y="2301898"/>
                    <a:pt x="7173033" y="2377082"/>
                    <a:pt x="7179890" y="2428390"/>
                  </a:cubicBezTo>
                  <a:cubicBezTo>
                    <a:pt x="7186749" y="2479698"/>
                    <a:pt x="7179890" y="2518052"/>
                    <a:pt x="7179890" y="2518052"/>
                  </a:cubicBezTo>
                  <a:lnTo>
                    <a:pt x="7186875" y="2555898"/>
                  </a:lnTo>
                  <a:lnTo>
                    <a:pt x="7047175" y="2568598"/>
                  </a:lnTo>
                  <a:cubicBezTo>
                    <a:pt x="7047175" y="2568598"/>
                    <a:pt x="6941511" y="2569487"/>
                    <a:pt x="6892744" y="2575456"/>
                  </a:cubicBezTo>
                  <a:cubicBezTo>
                    <a:pt x="6843975" y="2581425"/>
                    <a:pt x="6587944" y="2577742"/>
                    <a:pt x="6587944" y="2577742"/>
                  </a:cubicBezTo>
                  <a:lnTo>
                    <a:pt x="600202" y="2581298"/>
                  </a:lnTo>
                  <a:lnTo>
                    <a:pt x="343789" y="2575456"/>
                  </a:lnTo>
                  <a:cubicBezTo>
                    <a:pt x="343789" y="2575456"/>
                    <a:pt x="276987" y="2569614"/>
                    <a:pt x="228981" y="2575456"/>
                  </a:cubicBezTo>
                  <a:cubicBezTo>
                    <a:pt x="180975" y="2581298"/>
                    <a:pt x="153670" y="2588156"/>
                    <a:pt x="153670" y="2588156"/>
                  </a:cubicBezTo>
                  <a:lnTo>
                    <a:pt x="49657" y="2588156"/>
                  </a:lnTo>
                  <a:lnTo>
                    <a:pt x="36957" y="2378098"/>
                  </a:lnTo>
                  <a:cubicBezTo>
                    <a:pt x="36957" y="2378098"/>
                    <a:pt x="68580" y="2386734"/>
                    <a:pt x="169291" y="2331616"/>
                  </a:cubicBezTo>
                  <a:cubicBezTo>
                    <a:pt x="270002" y="2276498"/>
                    <a:pt x="295402" y="2263798"/>
                    <a:pt x="295402" y="2263798"/>
                  </a:cubicBezTo>
                  <a:lnTo>
                    <a:pt x="29845" y="2294913"/>
                  </a:lnTo>
                  <a:cubicBezTo>
                    <a:pt x="17653" y="2231286"/>
                    <a:pt x="3302" y="2009798"/>
                    <a:pt x="3302" y="2009798"/>
                  </a:cubicBezTo>
                  <a:lnTo>
                    <a:pt x="381" y="502920"/>
                  </a:lnTo>
                  <a:lnTo>
                    <a:pt x="2032" y="337185"/>
                  </a:lnTo>
                  <a:lnTo>
                    <a:pt x="333375" y="304800"/>
                  </a:lnTo>
                  <a:lnTo>
                    <a:pt x="3175" y="266700"/>
                  </a:lnTo>
                  <a:lnTo>
                    <a:pt x="7112" y="188468"/>
                  </a:lnTo>
                  <a:lnTo>
                    <a:pt x="0" y="77089"/>
                  </a:lnTo>
                  <a:lnTo>
                    <a:pt x="3175" y="0"/>
                  </a:lnTo>
                  <a:close/>
                </a:path>
              </a:pathLst>
            </a:custGeom>
            <a:solidFill>
              <a:srgbClr val="FFFAEB"/>
            </a:solidFill>
          </p:spPr>
        </p:sp>
      </p:grpSp>
      <p:sp>
        <p:nvSpPr>
          <p:cNvPr id="10" name="TextBox 10"/>
          <p:cNvSpPr txBox="1"/>
          <p:nvPr/>
        </p:nvSpPr>
        <p:spPr>
          <a:xfrm>
            <a:off x="1028700" y="6644250"/>
            <a:ext cx="6832588" cy="1457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49"/>
              </a:lnSpc>
            </a:pPr>
            <a:r>
              <a:rPr lang="en-US" sz="2999">
                <a:solidFill>
                  <a:srgbClr val="000001"/>
                </a:solidFill>
                <a:latin typeface="Carlito"/>
                <a:ea typeface="Carlito"/>
                <a:cs typeface="Carlito"/>
                <a:sym typeface="Carlito"/>
              </a:rPr>
              <a:t>Name: Ajoob Sagar Kansakar</a:t>
            </a:r>
          </a:p>
          <a:p>
            <a:pPr algn="l">
              <a:lnSpc>
                <a:spcPts val="3749"/>
              </a:lnSpc>
            </a:pPr>
            <a:r>
              <a:rPr lang="en-US" sz="2999">
                <a:solidFill>
                  <a:srgbClr val="000001"/>
                </a:solidFill>
                <a:latin typeface="Carlito"/>
                <a:ea typeface="Carlito"/>
                <a:cs typeface="Carlito"/>
                <a:sym typeface="Carlito"/>
              </a:rPr>
              <a:t>London MetID: 23056153</a:t>
            </a:r>
          </a:p>
          <a:p>
            <a:pPr marL="0" lvl="0" indent="0" algn="l">
              <a:lnSpc>
                <a:spcPts val="3749"/>
              </a:lnSpc>
              <a:spcBef>
                <a:spcPct val="0"/>
              </a:spcBef>
            </a:pPr>
            <a:r>
              <a:rPr lang="en-US" sz="2999">
                <a:solidFill>
                  <a:srgbClr val="000001"/>
                </a:solidFill>
                <a:latin typeface="Carlito"/>
                <a:ea typeface="Carlito"/>
                <a:cs typeface="Carlito"/>
                <a:sym typeface="Carlito"/>
              </a:rPr>
              <a:t>Module: CU6051NI | Artificial Intelligence </a:t>
            </a:r>
          </a:p>
        </p:txBody>
      </p:sp>
      <p:sp>
        <p:nvSpPr>
          <p:cNvPr id="11" name="Freeform 11"/>
          <p:cNvSpPr/>
          <p:nvPr/>
        </p:nvSpPr>
        <p:spPr>
          <a:xfrm rot="5400000">
            <a:off x="2598896" y="-766915"/>
            <a:ext cx="3627142" cy="7218372"/>
          </a:xfrm>
          <a:custGeom>
            <a:avLst/>
            <a:gdLst/>
            <a:ahLst/>
            <a:cxnLst/>
            <a:rect l="l" t="t" r="r" b="b"/>
            <a:pathLst>
              <a:path w="3627142" h="7218372">
                <a:moveTo>
                  <a:pt x="0" y="7218372"/>
                </a:moveTo>
                <a:lnTo>
                  <a:pt x="0" y="0"/>
                </a:lnTo>
                <a:lnTo>
                  <a:pt x="3627142" y="0"/>
                </a:lnTo>
                <a:lnTo>
                  <a:pt x="3627142" y="7218372"/>
                </a:lnTo>
                <a:lnTo>
                  <a:pt x="0" y="7218372"/>
                </a:lnTo>
                <a:close/>
              </a:path>
            </a:pathLst>
          </a:custGeom>
          <a:blipFill>
            <a:blip r:embed="rId10"/>
            <a:stretch>
              <a:fillRect l="-130106" t="-119528" r="-125916" b="-5322"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028700" y="1744885"/>
            <a:ext cx="6834751" cy="2333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6000">
                <a:solidFill>
                  <a:srgbClr val="000001"/>
                </a:solidFill>
                <a:latin typeface="Gagalin"/>
                <a:ea typeface="Gagalin"/>
                <a:cs typeface="Gagalin"/>
                <a:sym typeface="Gagalin"/>
              </a:rPr>
              <a:t>Calories PRediction </a:t>
            </a:r>
          </a:p>
          <a:p>
            <a:pPr algn="ctr">
              <a:lnSpc>
                <a:spcPts val="6000"/>
              </a:lnSpc>
            </a:pPr>
            <a:r>
              <a:rPr lang="en-US" sz="6000">
                <a:solidFill>
                  <a:srgbClr val="000001"/>
                </a:solidFill>
                <a:latin typeface="Gagalin"/>
                <a:ea typeface="Gagalin"/>
                <a:cs typeface="Gagalin"/>
                <a:sym typeface="Gagalin"/>
              </a:rPr>
              <a:t>Using </a:t>
            </a:r>
          </a:p>
          <a:p>
            <a:pPr marL="0" lvl="0" indent="0" algn="ctr">
              <a:lnSpc>
                <a:spcPts val="6000"/>
              </a:lnSpc>
            </a:pPr>
            <a:r>
              <a:rPr lang="en-US" sz="6000">
                <a:solidFill>
                  <a:srgbClr val="000001"/>
                </a:solidFill>
                <a:latin typeface="Gagalin"/>
                <a:ea typeface="Gagalin"/>
                <a:cs typeface="Gagalin"/>
                <a:sym typeface="Gagalin"/>
              </a:rPr>
              <a:t>Machine Learning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4CC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8361816" y="-6761616"/>
            <a:ext cx="1564368" cy="16230600"/>
          </a:xfrm>
          <a:custGeom>
            <a:avLst/>
            <a:gdLst/>
            <a:ahLst/>
            <a:cxnLst/>
            <a:rect l="l" t="t" r="r" b="b"/>
            <a:pathLst>
              <a:path w="1564368" h="16230600">
                <a:moveTo>
                  <a:pt x="0" y="16230600"/>
                </a:moveTo>
                <a:lnTo>
                  <a:pt x="0" y="0"/>
                </a:lnTo>
                <a:lnTo>
                  <a:pt x="1564368" y="0"/>
                </a:lnTo>
                <a:lnTo>
                  <a:pt x="1564368" y="16230600"/>
                </a:lnTo>
                <a:lnTo>
                  <a:pt x="0" y="16230600"/>
                </a:lnTo>
                <a:close/>
              </a:path>
            </a:pathLst>
          </a:custGeom>
          <a:blipFill>
            <a:blip r:embed="rId2"/>
            <a:stretch>
              <a:fillRect l="-279774" r="-445700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584511" y="2857444"/>
            <a:ext cx="5307979" cy="6759842"/>
            <a:chOff x="0" y="0"/>
            <a:chExt cx="1892935" cy="2410699"/>
          </a:xfrm>
        </p:grpSpPr>
        <p:sp>
          <p:nvSpPr>
            <p:cNvPr id="4" name="Freeform 4"/>
            <p:cNvSpPr/>
            <p:nvPr/>
          </p:nvSpPr>
          <p:spPr>
            <a:xfrm>
              <a:off x="-139" y="0"/>
              <a:ext cx="1892947" cy="2410572"/>
            </a:xfrm>
            <a:custGeom>
              <a:avLst/>
              <a:gdLst/>
              <a:ahLst/>
              <a:cxnLst/>
              <a:rect l="l" t="t" r="r" b="b"/>
              <a:pathLst>
                <a:path w="1892947" h="2410572">
                  <a:moveTo>
                    <a:pt x="1876818" y="184404"/>
                  </a:moveTo>
                  <a:cubicBezTo>
                    <a:pt x="1876437" y="123444"/>
                    <a:pt x="1885835" y="6604"/>
                    <a:pt x="1885835" y="6604"/>
                  </a:cubicBezTo>
                  <a:lnTo>
                    <a:pt x="1740928" y="4318"/>
                  </a:lnTo>
                  <a:lnTo>
                    <a:pt x="1535442" y="14097"/>
                  </a:lnTo>
                  <a:cubicBezTo>
                    <a:pt x="1535442" y="14097"/>
                    <a:pt x="1201813" y="-1905"/>
                    <a:pt x="1169936" y="13081"/>
                  </a:cubicBezTo>
                  <a:cubicBezTo>
                    <a:pt x="1137932" y="28067"/>
                    <a:pt x="1072019" y="4318"/>
                    <a:pt x="1072019" y="4318"/>
                  </a:cubicBezTo>
                  <a:lnTo>
                    <a:pt x="920508" y="2413"/>
                  </a:lnTo>
                  <a:lnTo>
                    <a:pt x="629551" y="1651"/>
                  </a:lnTo>
                  <a:lnTo>
                    <a:pt x="402602" y="9525"/>
                  </a:lnTo>
                  <a:lnTo>
                    <a:pt x="138823" y="8763"/>
                  </a:lnTo>
                  <a:lnTo>
                    <a:pt x="38747" y="0"/>
                  </a:lnTo>
                  <a:cubicBezTo>
                    <a:pt x="22872" y="0"/>
                    <a:pt x="10045" y="12700"/>
                    <a:pt x="10045" y="28575"/>
                  </a:cubicBezTo>
                  <a:lnTo>
                    <a:pt x="26301" y="273685"/>
                  </a:lnTo>
                  <a:lnTo>
                    <a:pt x="8521" y="545084"/>
                  </a:lnTo>
                  <a:lnTo>
                    <a:pt x="6362" y="1764904"/>
                  </a:lnTo>
                  <a:lnTo>
                    <a:pt x="14363" y="1943721"/>
                  </a:lnTo>
                  <a:cubicBezTo>
                    <a:pt x="14363" y="1943721"/>
                    <a:pt x="-10656" y="1984868"/>
                    <a:pt x="5346" y="2144888"/>
                  </a:cubicBezTo>
                  <a:cubicBezTo>
                    <a:pt x="21348" y="2304909"/>
                    <a:pt x="38620" y="2400159"/>
                    <a:pt x="38620" y="2400159"/>
                  </a:cubicBezTo>
                  <a:lnTo>
                    <a:pt x="122186" y="2400413"/>
                  </a:lnTo>
                  <a:lnTo>
                    <a:pt x="294906" y="2383903"/>
                  </a:lnTo>
                  <a:lnTo>
                    <a:pt x="521855" y="2401429"/>
                  </a:lnTo>
                  <a:lnTo>
                    <a:pt x="760488" y="2410572"/>
                  </a:lnTo>
                  <a:lnTo>
                    <a:pt x="895870" y="2385426"/>
                  </a:lnTo>
                  <a:lnTo>
                    <a:pt x="998105" y="2402698"/>
                  </a:lnTo>
                  <a:lnTo>
                    <a:pt x="1136789" y="2404604"/>
                  </a:lnTo>
                  <a:lnTo>
                    <a:pt x="1379740" y="2405238"/>
                  </a:lnTo>
                  <a:lnTo>
                    <a:pt x="1616595" y="2395587"/>
                  </a:lnTo>
                  <a:lnTo>
                    <a:pt x="1802904" y="2406382"/>
                  </a:lnTo>
                  <a:lnTo>
                    <a:pt x="1880374" y="2406635"/>
                  </a:lnTo>
                  <a:lnTo>
                    <a:pt x="1880755" y="2258681"/>
                  </a:lnTo>
                  <a:lnTo>
                    <a:pt x="1881009" y="2145016"/>
                  </a:lnTo>
                  <a:lnTo>
                    <a:pt x="1873135" y="1939529"/>
                  </a:lnTo>
                  <a:lnTo>
                    <a:pt x="1882025" y="1771381"/>
                  </a:lnTo>
                  <a:lnTo>
                    <a:pt x="1883803" y="669671"/>
                  </a:lnTo>
                  <a:lnTo>
                    <a:pt x="1892947" y="422656"/>
                  </a:lnTo>
                  <a:cubicBezTo>
                    <a:pt x="1892947" y="422656"/>
                    <a:pt x="1876945" y="245110"/>
                    <a:pt x="1876564" y="184150"/>
                  </a:cubicBezTo>
                  <a:close/>
                </a:path>
              </a:pathLst>
            </a:custGeom>
            <a:solidFill>
              <a:srgbClr val="FFFAEB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2393624" y="2479615"/>
            <a:ext cx="1689751" cy="755659"/>
            <a:chOff x="0" y="0"/>
            <a:chExt cx="445037" cy="19902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45037" cy="199021"/>
            </a:xfrm>
            <a:custGeom>
              <a:avLst/>
              <a:gdLst/>
              <a:ahLst/>
              <a:cxnLst/>
              <a:rect l="l" t="t" r="r" b="b"/>
              <a:pathLst>
                <a:path w="445037" h="199021">
                  <a:moveTo>
                    <a:pt x="0" y="0"/>
                  </a:moveTo>
                  <a:lnTo>
                    <a:pt x="445037" y="0"/>
                  </a:lnTo>
                  <a:lnTo>
                    <a:pt x="445037" y="199021"/>
                  </a:lnTo>
                  <a:lnTo>
                    <a:pt x="0" y="199021"/>
                  </a:lnTo>
                  <a:close/>
                </a:path>
              </a:pathLst>
            </a:custGeom>
            <a:solidFill>
              <a:srgbClr val="F1D6B8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45037" cy="237121"/>
            </a:xfrm>
            <a:prstGeom prst="rect">
              <a:avLst/>
            </a:prstGeom>
          </p:spPr>
          <p:txBody>
            <a:bodyPr lIns="152400" tIns="152400" rIns="152400" bIns="152400" rtlCol="0" anchor="ctr"/>
            <a:lstStyle/>
            <a:p>
              <a:pPr marL="0" lvl="0" indent="0" algn="ctr">
                <a:lnSpc>
                  <a:spcPts val="2000"/>
                </a:lnSpc>
                <a:spcBef>
                  <a:spcPct val="0"/>
                </a:spcBef>
              </a:pPr>
              <a:r>
                <a:rPr lang="en-US" sz="1600">
                  <a:solidFill>
                    <a:srgbClr val="000001"/>
                  </a:solidFill>
                  <a:latin typeface="Carlito"/>
                  <a:ea typeface="Carlito"/>
                  <a:cs typeface="Carlito"/>
                  <a:sym typeface="Carlito"/>
                </a:rPr>
                <a:t>Linear Regression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6490011" y="2857444"/>
            <a:ext cx="5307979" cy="6759842"/>
            <a:chOff x="0" y="0"/>
            <a:chExt cx="1892935" cy="2410699"/>
          </a:xfrm>
        </p:grpSpPr>
        <p:sp>
          <p:nvSpPr>
            <p:cNvPr id="9" name="Freeform 9"/>
            <p:cNvSpPr/>
            <p:nvPr/>
          </p:nvSpPr>
          <p:spPr>
            <a:xfrm>
              <a:off x="-139" y="0"/>
              <a:ext cx="1892947" cy="2410572"/>
            </a:xfrm>
            <a:custGeom>
              <a:avLst/>
              <a:gdLst/>
              <a:ahLst/>
              <a:cxnLst/>
              <a:rect l="l" t="t" r="r" b="b"/>
              <a:pathLst>
                <a:path w="1892947" h="2410572">
                  <a:moveTo>
                    <a:pt x="1876818" y="184404"/>
                  </a:moveTo>
                  <a:cubicBezTo>
                    <a:pt x="1876437" y="123444"/>
                    <a:pt x="1885835" y="6604"/>
                    <a:pt x="1885835" y="6604"/>
                  </a:cubicBezTo>
                  <a:lnTo>
                    <a:pt x="1740928" y="4318"/>
                  </a:lnTo>
                  <a:lnTo>
                    <a:pt x="1535442" y="14097"/>
                  </a:lnTo>
                  <a:cubicBezTo>
                    <a:pt x="1535442" y="14097"/>
                    <a:pt x="1201813" y="-1905"/>
                    <a:pt x="1169936" y="13081"/>
                  </a:cubicBezTo>
                  <a:cubicBezTo>
                    <a:pt x="1137932" y="28067"/>
                    <a:pt x="1072019" y="4318"/>
                    <a:pt x="1072019" y="4318"/>
                  </a:cubicBezTo>
                  <a:lnTo>
                    <a:pt x="920508" y="2413"/>
                  </a:lnTo>
                  <a:lnTo>
                    <a:pt x="629551" y="1651"/>
                  </a:lnTo>
                  <a:lnTo>
                    <a:pt x="402602" y="9525"/>
                  </a:lnTo>
                  <a:lnTo>
                    <a:pt x="138823" y="8763"/>
                  </a:lnTo>
                  <a:lnTo>
                    <a:pt x="38747" y="0"/>
                  </a:lnTo>
                  <a:cubicBezTo>
                    <a:pt x="22872" y="0"/>
                    <a:pt x="10045" y="12700"/>
                    <a:pt x="10045" y="28575"/>
                  </a:cubicBezTo>
                  <a:lnTo>
                    <a:pt x="26301" y="273685"/>
                  </a:lnTo>
                  <a:lnTo>
                    <a:pt x="8521" y="545084"/>
                  </a:lnTo>
                  <a:lnTo>
                    <a:pt x="6362" y="1764904"/>
                  </a:lnTo>
                  <a:lnTo>
                    <a:pt x="14363" y="1943721"/>
                  </a:lnTo>
                  <a:cubicBezTo>
                    <a:pt x="14363" y="1943721"/>
                    <a:pt x="-10656" y="1984868"/>
                    <a:pt x="5346" y="2144888"/>
                  </a:cubicBezTo>
                  <a:cubicBezTo>
                    <a:pt x="21348" y="2304909"/>
                    <a:pt x="38620" y="2400159"/>
                    <a:pt x="38620" y="2400159"/>
                  </a:cubicBezTo>
                  <a:lnTo>
                    <a:pt x="122186" y="2400413"/>
                  </a:lnTo>
                  <a:lnTo>
                    <a:pt x="294906" y="2383903"/>
                  </a:lnTo>
                  <a:lnTo>
                    <a:pt x="521855" y="2401429"/>
                  </a:lnTo>
                  <a:lnTo>
                    <a:pt x="760488" y="2410572"/>
                  </a:lnTo>
                  <a:lnTo>
                    <a:pt x="895870" y="2385426"/>
                  </a:lnTo>
                  <a:lnTo>
                    <a:pt x="998105" y="2402698"/>
                  </a:lnTo>
                  <a:lnTo>
                    <a:pt x="1136789" y="2404604"/>
                  </a:lnTo>
                  <a:lnTo>
                    <a:pt x="1379740" y="2405238"/>
                  </a:lnTo>
                  <a:lnTo>
                    <a:pt x="1616595" y="2395587"/>
                  </a:lnTo>
                  <a:lnTo>
                    <a:pt x="1802904" y="2406382"/>
                  </a:lnTo>
                  <a:lnTo>
                    <a:pt x="1880374" y="2406635"/>
                  </a:lnTo>
                  <a:lnTo>
                    <a:pt x="1880755" y="2258681"/>
                  </a:lnTo>
                  <a:lnTo>
                    <a:pt x="1881009" y="2145016"/>
                  </a:lnTo>
                  <a:lnTo>
                    <a:pt x="1873135" y="1939529"/>
                  </a:lnTo>
                  <a:lnTo>
                    <a:pt x="1882025" y="1771381"/>
                  </a:lnTo>
                  <a:lnTo>
                    <a:pt x="1883803" y="669671"/>
                  </a:lnTo>
                  <a:lnTo>
                    <a:pt x="1892947" y="422656"/>
                  </a:lnTo>
                  <a:cubicBezTo>
                    <a:pt x="1892947" y="422656"/>
                    <a:pt x="1876945" y="245110"/>
                    <a:pt x="1876564" y="184150"/>
                  </a:cubicBezTo>
                  <a:close/>
                </a:path>
              </a:pathLst>
            </a:custGeom>
            <a:solidFill>
              <a:srgbClr val="FFFAEB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8299124" y="2479615"/>
            <a:ext cx="1689751" cy="755659"/>
            <a:chOff x="0" y="0"/>
            <a:chExt cx="445037" cy="199021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45037" cy="199021"/>
            </a:xfrm>
            <a:custGeom>
              <a:avLst/>
              <a:gdLst/>
              <a:ahLst/>
              <a:cxnLst/>
              <a:rect l="l" t="t" r="r" b="b"/>
              <a:pathLst>
                <a:path w="445037" h="199021">
                  <a:moveTo>
                    <a:pt x="0" y="0"/>
                  </a:moveTo>
                  <a:lnTo>
                    <a:pt x="445037" y="0"/>
                  </a:lnTo>
                  <a:lnTo>
                    <a:pt x="445037" y="199021"/>
                  </a:lnTo>
                  <a:lnTo>
                    <a:pt x="0" y="199021"/>
                  </a:lnTo>
                  <a:close/>
                </a:path>
              </a:pathLst>
            </a:custGeom>
            <a:solidFill>
              <a:srgbClr val="F1D6B8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445037" cy="237121"/>
            </a:xfrm>
            <a:prstGeom prst="rect">
              <a:avLst/>
            </a:prstGeom>
          </p:spPr>
          <p:txBody>
            <a:bodyPr lIns="152400" tIns="152400" rIns="152400" bIns="152400" rtlCol="0" anchor="ctr"/>
            <a:lstStyle/>
            <a:p>
              <a:pPr marL="0" lvl="0" indent="0" algn="ctr">
                <a:lnSpc>
                  <a:spcPts val="2000"/>
                </a:lnSpc>
                <a:spcBef>
                  <a:spcPct val="0"/>
                </a:spcBef>
              </a:pPr>
              <a:r>
                <a:rPr lang="en-US" sz="1600">
                  <a:solidFill>
                    <a:srgbClr val="000001"/>
                  </a:solidFill>
                  <a:latin typeface="Carlito"/>
                  <a:ea typeface="Carlito"/>
                  <a:cs typeface="Carlito"/>
                  <a:sym typeface="Carlito"/>
                </a:rPr>
                <a:t>Decision Tree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2395511" y="2857444"/>
            <a:ext cx="5307979" cy="6759842"/>
            <a:chOff x="0" y="0"/>
            <a:chExt cx="1892935" cy="2410699"/>
          </a:xfrm>
        </p:grpSpPr>
        <p:sp>
          <p:nvSpPr>
            <p:cNvPr id="14" name="Freeform 14"/>
            <p:cNvSpPr/>
            <p:nvPr/>
          </p:nvSpPr>
          <p:spPr>
            <a:xfrm>
              <a:off x="-139" y="0"/>
              <a:ext cx="1892947" cy="2410572"/>
            </a:xfrm>
            <a:custGeom>
              <a:avLst/>
              <a:gdLst/>
              <a:ahLst/>
              <a:cxnLst/>
              <a:rect l="l" t="t" r="r" b="b"/>
              <a:pathLst>
                <a:path w="1892947" h="2410572">
                  <a:moveTo>
                    <a:pt x="1876818" y="184404"/>
                  </a:moveTo>
                  <a:cubicBezTo>
                    <a:pt x="1876437" y="123444"/>
                    <a:pt x="1885835" y="6604"/>
                    <a:pt x="1885835" y="6604"/>
                  </a:cubicBezTo>
                  <a:lnTo>
                    <a:pt x="1740928" y="4318"/>
                  </a:lnTo>
                  <a:lnTo>
                    <a:pt x="1535442" y="14097"/>
                  </a:lnTo>
                  <a:cubicBezTo>
                    <a:pt x="1535442" y="14097"/>
                    <a:pt x="1201813" y="-1905"/>
                    <a:pt x="1169936" y="13081"/>
                  </a:cubicBezTo>
                  <a:cubicBezTo>
                    <a:pt x="1137932" y="28067"/>
                    <a:pt x="1072019" y="4318"/>
                    <a:pt x="1072019" y="4318"/>
                  </a:cubicBezTo>
                  <a:lnTo>
                    <a:pt x="920508" y="2413"/>
                  </a:lnTo>
                  <a:lnTo>
                    <a:pt x="629551" y="1651"/>
                  </a:lnTo>
                  <a:lnTo>
                    <a:pt x="402602" y="9525"/>
                  </a:lnTo>
                  <a:lnTo>
                    <a:pt x="138823" y="8763"/>
                  </a:lnTo>
                  <a:lnTo>
                    <a:pt x="38747" y="0"/>
                  </a:lnTo>
                  <a:cubicBezTo>
                    <a:pt x="22872" y="0"/>
                    <a:pt x="10045" y="12700"/>
                    <a:pt x="10045" y="28575"/>
                  </a:cubicBezTo>
                  <a:lnTo>
                    <a:pt x="26301" y="273685"/>
                  </a:lnTo>
                  <a:lnTo>
                    <a:pt x="8521" y="545084"/>
                  </a:lnTo>
                  <a:lnTo>
                    <a:pt x="6362" y="1764904"/>
                  </a:lnTo>
                  <a:lnTo>
                    <a:pt x="14363" y="1943721"/>
                  </a:lnTo>
                  <a:cubicBezTo>
                    <a:pt x="14363" y="1943721"/>
                    <a:pt x="-10656" y="1984868"/>
                    <a:pt x="5346" y="2144888"/>
                  </a:cubicBezTo>
                  <a:cubicBezTo>
                    <a:pt x="21348" y="2304909"/>
                    <a:pt x="38620" y="2400159"/>
                    <a:pt x="38620" y="2400159"/>
                  </a:cubicBezTo>
                  <a:lnTo>
                    <a:pt x="122186" y="2400413"/>
                  </a:lnTo>
                  <a:lnTo>
                    <a:pt x="294906" y="2383903"/>
                  </a:lnTo>
                  <a:lnTo>
                    <a:pt x="521855" y="2401429"/>
                  </a:lnTo>
                  <a:lnTo>
                    <a:pt x="760488" y="2410572"/>
                  </a:lnTo>
                  <a:lnTo>
                    <a:pt x="895870" y="2385426"/>
                  </a:lnTo>
                  <a:lnTo>
                    <a:pt x="998105" y="2402698"/>
                  </a:lnTo>
                  <a:lnTo>
                    <a:pt x="1136789" y="2404604"/>
                  </a:lnTo>
                  <a:lnTo>
                    <a:pt x="1379740" y="2405238"/>
                  </a:lnTo>
                  <a:lnTo>
                    <a:pt x="1616595" y="2395587"/>
                  </a:lnTo>
                  <a:lnTo>
                    <a:pt x="1802904" y="2406382"/>
                  </a:lnTo>
                  <a:lnTo>
                    <a:pt x="1880374" y="2406635"/>
                  </a:lnTo>
                  <a:lnTo>
                    <a:pt x="1880755" y="2258681"/>
                  </a:lnTo>
                  <a:lnTo>
                    <a:pt x="1881009" y="2145016"/>
                  </a:lnTo>
                  <a:lnTo>
                    <a:pt x="1873135" y="1939529"/>
                  </a:lnTo>
                  <a:lnTo>
                    <a:pt x="1882025" y="1771381"/>
                  </a:lnTo>
                  <a:lnTo>
                    <a:pt x="1883803" y="669671"/>
                  </a:lnTo>
                  <a:lnTo>
                    <a:pt x="1892947" y="422656"/>
                  </a:lnTo>
                  <a:cubicBezTo>
                    <a:pt x="1892947" y="422656"/>
                    <a:pt x="1876945" y="245110"/>
                    <a:pt x="1876564" y="184150"/>
                  </a:cubicBezTo>
                  <a:close/>
                </a:path>
              </a:pathLst>
            </a:custGeom>
            <a:solidFill>
              <a:srgbClr val="FFFAEB"/>
            </a:solidFill>
          </p:spPr>
        </p:sp>
      </p:grpSp>
      <p:grpSp>
        <p:nvGrpSpPr>
          <p:cNvPr id="15" name="Group 15"/>
          <p:cNvGrpSpPr/>
          <p:nvPr/>
        </p:nvGrpSpPr>
        <p:grpSpPr>
          <a:xfrm>
            <a:off x="14204624" y="2479615"/>
            <a:ext cx="1689751" cy="755659"/>
            <a:chOff x="0" y="0"/>
            <a:chExt cx="445037" cy="199021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445037" cy="199021"/>
            </a:xfrm>
            <a:custGeom>
              <a:avLst/>
              <a:gdLst/>
              <a:ahLst/>
              <a:cxnLst/>
              <a:rect l="l" t="t" r="r" b="b"/>
              <a:pathLst>
                <a:path w="445037" h="199021">
                  <a:moveTo>
                    <a:pt x="0" y="0"/>
                  </a:moveTo>
                  <a:lnTo>
                    <a:pt x="445037" y="0"/>
                  </a:lnTo>
                  <a:lnTo>
                    <a:pt x="445037" y="199021"/>
                  </a:lnTo>
                  <a:lnTo>
                    <a:pt x="0" y="199021"/>
                  </a:lnTo>
                  <a:close/>
                </a:path>
              </a:pathLst>
            </a:custGeom>
            <a:solidFill>
              <a:srgbClr val="F1D6B8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445037" cy="237121"/>
            </a:xfrm>
            <a:prstGeom prst="rect">
              <a:avLst/>
            </a:prstGeom>
          </p:spPr>
          <p:txBody>
            <a:bodyPr lIns="152400" tIns="152400" rIns="152400" bIns="152400" rtlCol="0" anchor="ctr"/>
            <a:lstStyle/>
            <a:p>
              <a:pPr marL="0" lvl="0" indent="0" algn="ctr">
                <a:lnSpc>
                  <a:spcPts val="2000"/>
                </a:lnSpc>
                <a:spcBef>
                  <a:spcPct val="0"/>
                </a:spcBef>
              </a:pPr>
              <a:r>
                <a:rPr lang="en-US" sz="1600">
                  <a:solidFill>
                    <a:srgbClr val="000001"/>
                  </a:solidFill>
                  <a:latin typeface="Carlito"/>
                  <a:ea typeface="Carlito"/>
                  <a:cs typeface="Carlito"/>
                  <a:sym typeface="Carlito"/>
                </a:rPr>
                <a:t>Random Forest</a:t>
              </a:r>
            </a:p>
          </p:txBody>
        </p:sp>
      </p:grpSp>
      <p:sp>
        <p:nvSpPr>
          <p:cNvPr id="18" name="Freeform 18"/>
          <p:cNvSpPr/>
          <p:nvPr/>
        </p:nvSpPr>
        <p:spPr>
          <a:xfrm>
            <a:off x="2714051" y="3260328"/>
            <a:ext cx="1048898" cy="6356958"/>
          </a:xfrm>
          <a:custGeom>
            <a:avLst/>
            <a:gdLst/>
            <a:ahLst/>
            <a:cxnLst/>
            <a:rect l="l" t="t" r="r" b="b"/>
            <a:pathLst>
              <a:path w="1048898" h="6356958">
                <a:moveTo>
                  <a:pt x="0" y="0"/>
                </a:moveTo>
                <a:lnTo>
                  <a:pt x="1048898" y="0"/>
                </a:lnTo>
                <a:lnTo>
                  <a:pt x="1048898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8571874" y="3260328"/>
            <a:ext cx="1144252" cy="6356958"/>
          </a:xfrm>
          <a:custGeom>
            <a:avLst/>
            <a:gdLst/>
            <a:ahLst/>
            <a:cxnLst/>
            <a:rect l="l" t="t" r="r" b="b"/>
            <a:pathLst>
              <a:path w="1144252" h="6356958">
                <a:moveTo>
                  <a:pt x="0" y="0"/>
                </a:moveTo>
                <a:lnTo>
                  <a:pt x="1144252" y="0"/>
                </a:lnTo>
                <a:lnTo>
                  <a:pt x="1144252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14522139" y="3260328"/>
            <a:ext cx="1064790" cy="6356958"/>
          </a:xfrm>
          <a:custGeom>
            <a:avLst/>
            <a:gdLst/>
            <a:ahLst/>
            <a:cxnLst/>
            <a:rect l="l" t="t" r="r" b="b"/>
            <a:pathLst>
              <a:path w="1064790" h="6356958">
                <a:moveTo>
                  <a:pt x="0" y="0"/>
                </a:moveTo>
                <a:lnTo>
                  <a:pt x="1064791" y="0"/>
                </a:lnTo>
                <a:lnTo>
                  <a:pt x="1064791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21" name="TextBox 21"/>
          <p:cNvSpPr txBox="1"/>
          <p:nvPr/>
        </p:nvSpPr>
        <p:spPr>
          <a:xfrm>
            <a:off x="3238500" y="885825"/>
            <a:ext cx="11811000" cy="962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480"/>
              </a:lnSpc>
              <a:spcBef>
                <a:spcPct val="0"/>
              </a:spcBef>
            </a:pPr>
            <a:r>
              <a:rPr lang="en-US" sz="6800">
                <a:solidFill>
                  <a:srgbClr val="000001"/>
                </a:solidFill>
                <a:latin typeface="Gagalin"/>
                <a:ea typeface="Gagalin"/>
                <a:cs typeface="Gagalin"/>
                <a:sym typeface="Gagalin"/>
              </a:rPr>
              <a:t>Flowchart overview</a:t>
            </a:r>
          </a:p>
        </p:txBody>
      </p:sp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D6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942336" y="2593295"/>
            <a:ext cx="12398484" cy="6665005"/>
            <a:chOff x="0" y="0"/>
            <a:chExt cx="3791324" cy="2038087"/>
          </a:xfrm>
        </p:grpSpPr>
        <p:sp>
          <p:nvSpPr>
            <p:cNvPr id="3" name="Freeform 3"/>
            <p:cNvSpPr/>
            <p:nvPr/>
          </p:nvSpPr>
          <p:spPr>
            <a:xfrm>
              <a:off x="-139" y="0"/>
              <a:ext cx="3791336" cy="2037960"/>
            </a:xfrm>
            <a:custGeom>
              <a:avLst/>
              <a:gdLst/>
              <a:ahLst/>
              <a:cxnLst/>
              <a:rect l="l" t="t" r="r" b="b"/>
              <a:pathLst>
                <a:path w="3791336" h="2037960">
                  <a:moveTo>
                    <a:pt x="3775207" y="184404"/>
                  </a:moveTo>
                  <a:cubicBezTo>
                    <a:pt x="3774826" y="123444"/>
                    <a:pt x="3784224" y="6604"/>
                    <a:pt x="3784224" y="6604"/>
                  </a:cubicBezTo>
                  <a:lnTo>
                    <a:pt x="3639317" y="4318"/>
                  </a:lnTo>
                  <a:lnTo>
                    <a:pt x="3433831" y="14097"/>
                  </a:lnTo>
                  <a:cubicBezTo>
                    <a:pt x="3433831" y="14097"/>
                    <a:pt x="3100202" y="-1905"/>
                    <a:pt x="3068325" y="13081"/>
                  </a:cubicBezTo>
                  <a:cubicBezTo>
                    <a:pt x="3036321" y="28067"/>
                    <a:pt x="2970408" y="4318"/>
                    <a:pt x="2970408" y="4318"/>
                  </a:cubicBezTo>
                  <a:lnTo>
                    <a:pt x="920508" y="2413"/>
                  </a:lnTo>
                  <a:lnTo>
                    <a:pt x="629551" y="1651"/>
                  </a:lnTo>
                  <a:lnTo>
                    <a:pt x="402602" y="9525"/>
                  </a:lnTo>
                  <a:lnTo>
                    <a:pt x="138823" y="8763"/>
                  </a:lnTo>
                  <a:lnTo>
                    <a:pt x="38747" y="0"/>
                  </a:lnTo>
                  <a:cubicBezTo>
                    <a:pt x="22872" y="0"/>
                    <a:pt x="10045" y="12700"/>
                    <a:pt x="10045" y="28575"/>
                  </a:cubicBezTo>
                  <a:lnTo>
                    <a:pt x="26301" y="273685"/>
                  </a:lnTo>
                  <a:lnTo>
                    <a:pt x="8521" y="545084"/>
                  </a:lnTo>
                  <a:lnTo>
                    <a:pt x="6362" y="1392292"/>
                  </a:lnTo>
                  <a:lnTo>
                    <a:pt x="14363" y="1571108"/>
                  </a:lnTo>
                  <a:cubicBezTo>
                    <a:pt x="14363" y="1571108"/>
                    <a:pt x="-10656" y="1612256"/>
                    <a:pt x="5346" y="1772276"/>
                  </a:cubicBezTo>
                  <a:cubicBezTo>
                    <a:pt x="21348" y="1932296"/>
                    <a:pt x="38620" y="2027546"/>
                    <a:pt x="38620" y="2027546"/>
                  </a:cubicBezTo>
                  <a:lnTo>
                    <a:pt x="122186" y="2027800"/>
                  </a:lnTo>
                  <a:lnTo>
                    <a:pt x="294906" y="2011290"/>
                  </a:lnTo>
                  <a:lnTo>
                    <a:pt x="521855" y="2028816"/>
                  </a:lnTo>
                  <a:lnTo>
                    <a:pt x="760488" y="2037960"/>
                  </a:lnTo>
                  <a:lnTo>
                    <a:pt x="895870" y="2012814"/>
                  </a:lnTo>
                  <a:lnTo>
                    <a:pt x="998105" y="2030086"/>
                  </a:lnTo>
                  <a:lnTo>
                    <a:pt x="3035178" y="2031991"/>
                  </a:lnTo>
                  <a:lnTo>
                    <a:pt x="3278129" y="2032626"/>
                  </a:lnTo>
                  <a:lnTo>
                    <a:pt x="3514984" y="2022974"/>
                  </a:lnTo>
                  <a:lnTo>
                    <a:pt x="3701293" y="2033769"/>
                  </a:lnTo>
                  <a:lnTo>
                    <a:pt x="3778763" y="2034023"/>
                  </a:lnTo>
                  <a:lnTo>
                    <a:pt x="3779144" y="1886068"/>
                  </a:lnTo>
                  <a:lnTo>
                    <a:pt x="3779398" y="1772403"/>
                  </a:lnTo>
                  <a:lnTo>
                    <a:pt x="3771524" y="1566917"/>
                  </a:lnTo>
                  <a:lnTo>
                    <a:pt x="3780414" y="1398769"/>
                  </a:lnTo>
                  <a:lnTo>
                    <a:pt x="3782192" y="669671"/>
                  </a:lnTo>
                  <a:lnTo>
                    <a:pt x="3791336" y="422656"/>
                  </a:lnTo>
                  <a:cubicBezTo>
                    <a:pt x="3791336" y="422656"/>
                    <a:pt x="3775334" y="245110"/>
                    <a:pt x="3774953" y="184150"/>
                  </a:cubicBezTo>
                  <a:close/>
                </a:path>
              </a:pathLst>
            </a:custGeom>
            <a:solidFill>
              <a:srgbClr val="FFFAEB"/>
            </a:solidFill>
          </p:spPr>
        </p:sp>
      </p:grpSp>
      <p:sp>
        <p:nvSpPr>
          <p:cNvPr id="4" name="Freeform 4"/>
          <p:cNvSpPr/>
          <p:nvPr/>
        </p:nvSpPr>
        <p:spPr>
          <a:xfrm rot="5400000">
            <a:off x="8138840" y="-8138840"/>
            <a:ext cx="2010321" cy="18288000"/>
          </a:xfrm>
          <a:custGeom>
            <a:avLst/>
            <a:gdLst/>
            <a:ahLst/>
            <a:cxnLst/>
            <a:rect l="l" t="t" r="r" b="b"/>
            <a:pathLst>
              <a:path w="2010321" h="18288000">
                <a:moveTo>
                  <a:pt x="0" y="18288000"/>
                </a:moveTo>
                <a:lnTo>
                  <a:pt x="0" y="0"/>
                </a:lnTo>
                <a:lnTo>
                  <a:pt x="2010320" y="0"/>
                </a:lnTo>
                <a:lnTo>
                  <a:pt x="201032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l="-10033" r="-613750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4434628" y="580707"/>
            <a:ext cx="9963681" cy="962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480"/>
              </a:lnSpc>
              <a:spcBef>
                <a:spcPct val="0"/>
              </a:spcBef>
            </a:pPr>
            <a:r>
              <a:rPr lang="en-US" sz="6800">
                <a:solidFill>
                  <a:srgbClr val="000001"/>
                </a:solidFill>
                <a:latin typeface="Gagalin"/>
                <a:ea typeface="Gagalin"/>
                <a:cs typeface="Gagalin"/>
                <a:sym typeface="Gagalin"/>
              </a:rPr>
              <a:t>Real-world application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434726" y="2881158"/>
            <a:ext cx="9418547" cy="58702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70393" lvl="1" indent="-485197" algn="l">
              <a:lnSpc>
                <a:spcPts val="6741"/>
              </a:lnSpc>
              <a:buFont typeface="Arial"/>
              <a:buChar char="•"/>
            </a:pPr>
            <a:r>
              <a:rPr lang="en-US" sz="4494">
                <a:solidFill>
                  <a:srgbClr val="000001"/>
                </a:solidFill>
                <a:latin typeface="Carlito"/>
                <a:ea typeface="Carlito"/>
                <a:cs typeface="Carlito"/>
                <a:sym typeface="Carlito"/>
              </a:rPr>
              <a:t>Helps user estimate calories without manual calculations</a:t>
            </a:r>
          </a:p>
          <a:p>
            <a:pPr marL="970393" lvl="1" indent="-485197" algn="l">
              <a:lnSpc>
                <a:spcPts val="6741"/>
              </a:lnSpc>
              <a:buFont typeface="Arial"/>
              <a:buChar char="•"/>
            </a:pPr>
            <a:r>
              <a:rPr lang="en-US" sz="4494">
                <a:solidFill>
                  <a:srgbClr val="000001"/>
                </a:solidFill>
                <a:latin typeface="Carlito"/>
                <a:ea typeface="Carlito"/>
                <a:cs typeface="Carlito"/>
                <a:sym typeface="Carlito"/>
              </a:rPr>
              <a:t>Useful for:</a:t>
            </a:r>
          </a:p>
          <a:p>
            <a:pPr marL="970393" lvl="1" indent="-485197" algn="l">
              <a:lnSpc>
                <a:spcPts val="6741"/>
              </a:lnSpc>
              <a:buAutoNum type="arabicPeriod"/>
            </a:pPr>
            <a:r>
              <a:rPr lang="en-US" sz="4494">
                <a:solidFill>
                  <a:srgbClr val="000001"/>
                </a:solidFill>
                <a:latin typeface="Carlito"/>
                <a:ea typeface="Carlito"/>
                <a:cs typeface="Carlito"/>
                <a:sym typeface="Carlito"/>
              </a:rPr>
              <a:t>Fitness applications</a:t>
            </a:r>
          </a:p>
          <a:p>
            <a:pPr marL="970393" lvl="1" indent="-485197" algn="l">
              <a:lnSpc>
                <a:spcPts val="6741"/>
              </a:lnSpc>
              <a:buAutoNum type="arabicPeriod"/>
            </a:pPr>
            <a:r>
              <a:rPr lang="en-US" sz="4494">
                <a:solidFill>
                  <a:srgbClr val="000001"/>
                </a:solidFill>
                <a:latin typeface="Carlito"/>
                <a:ea typeface="Carlito"/>
                <a:cs typeface="Carlito"/>
                <a:sym typeface="Carlito"/>
              </a:rPr>
              <a:t>Diet tracking systems</a:t>
            </a:r>
          </a:p>
          <a:p>
            <a:pPr marL="970393" lvl="1" indent="-485197" algn="l">
              <a:lnSpc>
                <a:spcPts val="6741"/>
              </a:lnSpc>
              <a:buAutoNum type="arabicPeriod"/>
            </a:pPr>
            <a:r>
              <a:rPr lang="en-US" sz="4494">
                <a:solidFill>
                  <a:srgbClr val="000001"/>
                </a:solidFill>
                <a:latin typeface="Carlito"/>
                <a:ea typeface="Carlito"/>
                <a:cs typeface="Carlito"/>
                <a:sym typeface="Carlito"/>
              </a:rPr>
              <a:t>Health monitoring tools</a:t>
            </a:r>
          </a:p>
          <a:p>
            <a:pPr algn="ctr">
              <a:lnSpc>
                <a:spcPts val="5618"/>
              </a:lnSpc>
              <a:spcBef>
                <a:spcPct val="0"/>
              </a:spcBef>
            </a:pPr>
            <a:endParaRPr lang="en-US" sz="4494">
              <a:solidFill>
                <a:srgbClr val="000001"/>
              </a:solidFill>
              <a:latin typeface="Carlito"/>
              <a:ea typeface="Carlito"/>
              <a:cs typeface="Carlito"/>
              <a:sym typeface="Carlito"/>
            </a:endParaRPr>
          </a:p>
        </p:txBody>
      </p:sp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D6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9658350" y="1028700"/>
            <a:ext cx="7600950" cy="8357355"/>
            <a:chOff x="0" y="0"/>
            <a:chExt cx="5232400" cy="5753100"/>
          </a:xfrm>
        </p:grpSpPr>
        <p:sp>
          <p:nvSpPr>
            <p:cNvPr id="3" name="Freeform 3"/>
            <p:cNvSpPr/>
            <p:nvPr/>
          </p:nvSpPr>
          <p:spPr>
            <a:xfrm>
              <a:off x="1269" y="0"/>
              <a:ext cx="5231131" cy="5722620"/>
            </a:xfrm>
            <a:custGeom>
              <a:avLst/>
              <a:gdLst/>
              <a:ahLst/>
              <a:cxnLst/>
              <a:rect l="l" t="t" r="r" b="b"/>
              <a:pathLst>
                <a:path w="5231131" h="5722620">
                  <a:moveTo>
                    <a:pt x="5231131" y="0"/>
                  </a:moveTo>
                  <a:lnTo>
                    <a:pt x="5231131" y="5293360"/>
                  </a:lnTo>
                  <a:lnTo>
                    <a:pt x="5231131" y="5416550"/>
                  </a:lnTo>
                  <a:lnTo>
                    <a:pt x="5231131" y="5661660"/>
                  </a:lnTo>
                  <a:cubicBezTo>
                    <a:pt x="5231131" y="5661660"/>
                    <a:pt x="5170171" y="5692140"/>
                    <a:pt x="5139691" y="5692140"/>
                  </a:cubicBezTo>
                  <a:cubicBezTo>
                    <a:pt x="5139691" y="5692140"/>
                    <a:pt x="5078731" y="5692140"/>
                    <a:pt x="5048251" y="5692140"/>
                  </a:cubicBezTo>
                  <a:cubicBezTo>
                    <a:pt x="5048251" y="5692140"/>
                    <a:pt x="4987291" y="5661660"/>
                    <a:pt x="4956811" y="5661660"/>
                  </a:cubicBezTo>
                  <a:cubicBezTo>
                    <a:pt x="4926330" y="5661660"/>
                    <a:pt x="4895851" y="5661660"/>
                    <a:pt x="4834890" y="5661660"/>
                  </a:cubicBezTo>
                  <a:cubicBezTo>
                    <a:pt x="4834890" y="5661660"/>
                    <a:pt x="4773931" y="5661660"/>
                    <a:pt x="4743450" y="5661660"/>
                  </a:cubicBezTo>
                  <a:lnTo>
                    <a:pt x="4498340" y="5631180"/>
                  </a:lnTo>
                  <a:cubicBezTo>
                    <a:pt x="4498340" y="5631180"/>
                    <a:pt x="4467861" y="5600700"/>
                    <a:pt x="4406900" y="5631180"/>
                  </a:cubicBezTo>
                  <a:cubicBezTo>
                    <a:pt x="4406900" y="5631180"/>
                    <a:pt x="4222750" y="5692140"/>
                    <a:pt x="4131310" y="5661660"/>
                  </a:cubicBezTo>
                  <a:cubicBezTo>
                    <a:pt x="4131310" y="5661660"/>
                    <a:pt x="3978910" y="5631180"/>
                    <a:pt x="3947160" y="5631180"/>
                  </a:cubicBezTo>
                  <a:cubicBezTo>
                    <a:pt x="3915410" y="5631180"/>
                    <a:pt x="3855720" y="5661660"/>
                    <a:pt x="3855720" y="5661660"/>
                  </a:cubicBezTo>
                  <a:cubicBezTo>
                    <a:pt x="3855720" y="5661660"/>
                    <a:pt x="3733800" y="5692140"/>
                    <a:pt x="3671570" y="5661660"/>
                  </a:cubicBezTo>
                  <a:cubicBezTo>
                    <a:pt x="3671570" y="5661660"/>
                    <a:pt x="3549650" y="5600700"/>
                    <a:pt x="3456940" y="5661660"/>
                  </a:cubicBezTo>
                  <a:cubicBezTo>
                    <a:pt x="3456940" y="5661660"/>
                    <a:pt x="3365500" y="5692140"/>
                    <a:pt x="3335020" y="5661660"/>
                  </a:cubicBezTo>
                  <a:cubicBezTo>
                    <a:pt x="3335020" y="5661660"/>
                    <a:pt x="3059430" y="5692140"/>
                    <a:pt x="2998470" y="5722620"/>
                  </a:cubicBezTo>
                  <a:lnTo>
                    <a:pt x="2722880" y="5600700"/>
                  </a:lnTo>
                  <a:lnTo>
                    <a:pt x="2661920" y="5600700"/>
                  </a:lnTo>
                  <a:cubicBezTo>
                    <a:pt x="2661920" y="5600700"/>
                    <a:pt x="2540000" y="5600700"/>
                    <a:pt x="2447290" y="5509259"/>
                  </a:cubicBezTo>
                  <a:lnTo>
                    <a:pt x="2294890" y="5509259"/>
                  </a:lnTo>
                  <a:lnTo>
                    <a:pt x="2142490" y="5570219"/>
                  </a:lnTo>
                  <a:cubicBezTo>
                    <a:pt x="2142490" y="5570219"/>
                    <a:pt x="1990090" y="5631179"/>
                    <a:pt x="1927860" y="5600699"/>
                  </a:cubicBezTo>
                  <a:lnTo>
                    <a:pt x="1591310" y="5631179"/>
                  </a:lnTo>
                  <a:lnTo>
                    <a:pt x="1469390" y="5631179"/>
                  </a:lnTo>
                  <a:cubicBezTo>
                    <a:pt x="1469390" y="5631179"/>
                    <a:pt x="1438910" y="5570219"/>
                    <a:pt x="1377950" y="5631179"/>
                  </a:cubicBezTo>
                  <a:cubicBezTo>
                    <a:pt x="1377950" y="5631179"/>
                    <a:pt x="1225550" y="5692139"/>
                    <a:pt x="1163320" y="5661659"/>
                  </a:cubicBezTo>
                  <a:lnTo>
                    <a:pt x="948690" y="5631179"/>
                  </a:lnTo>
                  <a:cubicBezTo>
                    <a:pt x="948690" y="5631179"/>
                    <a:pt x="796290" y="5661659"/>
                    <a:pt x="764540" y="5631179"/>
                  </a:cubicBezTo>
                  <a:cubicBezTo>
                    <a:pt x="764540" y="5631179"/>
                    <a:pt x="673100" y="5600699"/>
                    <a:pt x="580390" y="5631179"/>
                  </a:cubicBezTo>
                  <a:cubicBezTo>
                    <a:pt x="580390" y="5631179"/>
                    <a:pt x="488950" y="5570219"/>
                    <a:pt x="458470" y="5600699"/>
                  </a:cubicBezTo>
                  <a:cubicBezTo>
                    <a:pt x="427990" y="5631179"/>
                    <a:pt x="306070" y="5631179"/>
                    <a:pt x="306070" y="5631179"/>
                  </a:cubicBezTo>
                  <a:cubicBezTo>
                    <a:pt x="306070" y="5631179"/>
                    <a:pt x="184150" y="5692139"/>
                    <a:pt x="121920" y="5692139"/>
                  </a:cubicBezTo>
                  <a:cubicBezTo>
                    <a:pt x="59690" y="5692139"/>
                    <a:pt x="0" y="5692139"/>
                    <a:pt x="0" y="5692139"/>
                  </a:cubicBezTo>
                  <a:lnTo>
                    <a:pt x="0" y="5416549"/>
                  </a:lnTo>
                  <a:lnTo>
                    <a:pt x="0" y="5337809"/>
                  </a:lnTo>
                  <a:lnTo>
                    <a:pt x="0" y="0"/>
                  </a:lnTo>
                  <a:lnTo>
                    <a:pt x="5231131" y="0"/>
                  </a:lnTo>
                  <a:close/>
                </a:path>
              </a:pathLst>
            </a:custGeom>
            <a:blipFill>
              <a:blip r:embed="rId2"/>
              <a:stretch>
                <a:fillRect l="-57573" r="-3752"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0" y="5477510"/>
              <a:ext cx="5232400" cy="275590"/>
            </a:xfrm>
            <a:custGeom>
              <a:avLst/>
              <a:gdLst/>
              <a:ahLst/>
              <a:cxnLst/>
              <a:rect l="l" t="t" r="r" b="b"/>
              <a:pathLst>
                <a:path w="5232400" h="275590">
                  <a:moveTo>
                    <a:pt x="5232400" y="275590"/>
                  </a:moveTo>
                  <a:lnTo>
                    <a:pt x="0" y="275590"/>
                  </a:lnTo>
                  <a:lnTo>
                    <a:pt x="0" y="0"/>
                  </a:lnTo>
                  <a:lnTo>
                    <a:pt x="5232400" y="0"/>
                  </a:lnTo>
                  <a:lnTo>
                    <a:pt x="5232400" y="275590"/>
                  </a:lnTo>
                  <a:close/>
                </a:path>
              </a:pathLst>
            </a:custGeom>
            <a:blipFill>
              <a:blip r:embed="rId3"/>
              <a:stretch>
                <a:fillRect l="-6641" t="-51757" r="-11933" b="-33974"/>
              </a:stretch>
            </a:blipFill>
          </p:spPr>
        </p:sp>
      </p:grpSp>
      <p:sp>
        <p:nvSpPr>
          <p:cNvPr id="5" name="Freeform 5"/>
          <p:cNvSpPr/>
          <p:nvPr/>
        </p:nvSpPr>
        <p:spPr>
          <a:xfrm>
            <a:off x="1028700" y="1028700"/>
            <a:ext cx="7620000" cy="1904985"/>
          </a:xfrm>
          <a:custGeom>
            <a:avLst/>
            <a:gdLst/>
            <a:ahLst/>
            <a:cxnLst/>
            <a:rect l="l" t="t" r="r" b="b"/>
            <a:pathLst>
              <a:path w="7620000" h="1904985">
                <a:moveTo>
                  <a:pt x="0" y="0"/>
                </a:moveTo>
                <a:lnTo>
                  <a:pt x="7620000" y="0"/>
                </a:lnTo>
                <a:lnTo>
                  <a:pt x="7620000" y="1904985"/>
                </a:lnTo>
                <a:lnTo>
                  <a:pt x="0" y="190498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81" t="-51524" r="-1760" b="-366525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2625385" y="827976"/>
            <a:ext cx="1666879" cy="401447"/>
          </a:xfrm>
          <a:custGeom>
            <a:avLst/>
            <a:gdLst/>
            <a:ahLst/>
            <a:cxnLst/>
            <a:rect l="l" t="t" r="r" b="b"/>
            <a:pathLst>
              <a:path w="1666879" h="401447">
                <a:moveTo>
                  <a:pt x="0" y="0"/>
                </a:moveTo>
                <a:lnTo>
                  <a:pt x="1666880" y="0"/>
                </a:lnTo>
                <a:lnTo>
                  <a:pt x="1666880" y="401448"/>
                </a:lnTo>
                <a:lnTo>
                  <a:pt x="0" y="40144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1028700" y="3352800"/>
            <a:ext cx="7620000" cy="5905500"/>
            <a:chOff x="0" y="0"/>
            <a:chExt cx="5570975" cy="4317505"/>
          </a:xfrm>
        </p:grpSpPr>
        <p:sp>
          <p:nvSpPr>
            <p:cNvPr id="8" name="Freeform 8"/>
            <p:cNvSpPr/>
            <p:nvPr/>
          </p:nvSpPr>
          <p:spPr>
            <a:xfrm>
              <a:off x="0" y="-42"/>
              <a:ext cx="5570975" cy="4317547"/>
            </a:xfrm>
            <a:custGeom>
              <a:avLst/>
              <a:gdLst/>
              <a:ahLst/>
              <a:cxnLst/>
              <a:rect l="l" t="t" r="r" b="b"/>
              <a:pathLst>
                <a:path w="5570975" h="4317547">
                  <a:moveTo>
                    <a:pt x="5465311" y="4292147"/>
                  </a:moveTo>
                  <a:cubicBezTo>
                    <a:pt x="5465311" y="4292147"/>
                    <a:pt x="5443975" y="4043481"/>
                    <a:pt x="5445245" y="4026337"/>
                  </a:cubicBezTo>
                  <a:cubicBezTo>
                    <a:pt x="5447277" y="3998396"/>
                    <a:pt x="5525382" y="3882699"/>
                    <a:pt x="5525382" y="3882699"/>
                  </a:cubicBezTo>
                  <a:lnTo>
                    <a:pt x="5545575" y="3645337"/>
                  </a:lnTo>
                  <a:lnTo>
                    <a:pt x="5355075" y="3624255"/>
                  </a:lnTo>
                  <a:lnTo>
                    <a:pt x="5389111" y="3526972"/>
                  </a:lnTo>
                  <a:lnTo>
                    <a:pt x="5558275" y="3501572"/>
                  </a:lnTo>
                  <a:lnTo>
                    <a:pt x="5558275" y="696510"/>
                  </a:lnTo>
                  <a:lnTo>
                    <a:pt x="5532875" y="481372"/>
                  </a:lnTo>
                  <a:lnTo>
                    <a:pt x="5558275" y="385741"/>
                  </a:lnTo>
                  <a:lnTo>
                    <a:pt x="5376411" y="240834"/>
                  </a:lnTo>
                  <a:lnTo>
                    <a:pt x="5466327" y="253534"/>
                  </a:lnTo>
                  <a:lnTo>
                    <a:pt x="5558275" y="240834"/>
                  </a:lnTo>
                  <a:lnTo>
                    <a:pt x="5570975" y="190288"/>
                  </a:lnTo>
                  <a:lnTo>
                    <a:pt x="5558275" y="122851"/>
                  </a:lnTo>
                  <a:lnTo>
                    <a:pt x="5558275" y="25442"/>
                  </a:lnTo>
                  <a:cubicBezTo>
                    <a:pt x="5558275" y="25442"/>
                    <a:pt x="5418575" y="11726"/>
                    <a:pt x="5394572" y="12742"/>
                  </a:cubicBezTo>
                  <a:cubicBezTo>
                    <a:pt x="5367775" y="13885"/>
                    <a:pt x="5270239" y="25442"/>
                    <a:pt x="5270239" y="25442"/>
                  </a:cubicBezTo>
                  <a:lnTo>
                    <a:pt x="5126856" y="12742"/>
                  </a:lnTo>
                  <a:lnTo>
                    <a:pt x="623824" y="12742"/>
                  </a:lnTo>
                  <a:cubicBezTo>
                    <a:pt x="623824" y="12742"/>
                    <a:pt x="590931" y="-847"/>
                    <a:pt x="566547" y="42"/>
                  </a:cubicBezTo>
                  <a:cubicBezTo>
                    <a:pt x="514858" y="2074"/>
                    <a:pt x="303657" y="25442"/>
                    <a:pt x="303657" y="25442"/>
                  </a:cubicBezTo>
                  <a:lnTo>
                    <a:pt x="144780" y="42"/>
                  </a:lnTo>
                  <a:lnTo>
                    <a:pt x="0" y="12742"/>
                  </a:lnTo>
                  <a:lnTo>
                    <a:pt x="25400" y="347133"/>
                  </a:lnTo>
                  <a:lnTo>
                    <a:pt x="132207" y="487341"/>
                  </a:lnTo>
                  <a:lnTo>
                    <a:pt x="25400" y="714925"/>
                  </a:lnTo>
                  <a:lnTo>
                    <a:pt x="20955" y="3468171"/>
                  </a:lnTo>
                  <a:lnTo>
                    <a:pt x="19431" y="3750239"/>
                  </a:lnTo>
                  <a:cubicBezTo>
                    <a:pt x="19431" y="3750239"/>
                    <a:pt x="6731" y="3912671"/>
                    <a:pt x="6731" y="3916482"/>
                  </a:cubicBezTo>
                  <a:cubicBezTo>
                    <a:pt x="6731" y="3920291"/>
                    <a:pt x="32131" y="4046530"/>
                    <a:pt x="32131" y="4046530"/>
                  </a:cubicBezTo>
                  <a:lnTo>
                    <a:pt x="19431" y="4304847"/>
                  </a:lnTo>
                  <a:lnTo>
                    <a:pt x="238125" y="4317547"/>
                  </a:lnTo>
                  <a:lnTo>
                    <a:pt x="355346" y="4304847"/>
                  </a:lnTo>
                  <a:cubicBezTo>
                    <a:pt x="355346" y="4304847"/>
                    <a:pt x="552958" y="3962963"/>
                    <a:pt x="540258" y="4013763"/>
                  </a:cubicBezTo>
                  <a:cubicBezTo>
                    <a:pt x="527558" y="4064563"/>
                    <a:pt x="513207" y="4304847"/>
                    <a:pt x="513207" y="4304847"/>
                  </a:cubicBezTo>
                  <a:lnTo>
                    <a:pt x="5103107" y="4304847"/>
                  </a:lnTo>
                  <a:lnTo>
                    <a:pt x="5273414" y="4317547"/>
                  </a:lnTo>
                  <a:lnTo>
                    <a:pt x="5465438" y="4292147"/>
                  </a:lnTo>
                  <a:close/>
                </a:path>
              </a:pathLst>
            </a:custGeom>
            <a:solidFill>
              <a:srgbClr val="FFFAEB"/>
            </a:solidFill>
          </p:spPr>
        </p:sp>
      </p:grpSp>
      <p:sp>
        <p:nvSpPr>
          <p:cNvPr id="9" name="TextBox 9"/>
          <p:cNvSpPr txBox="1"/>
          <p:nvPr/>
        </p:nvSpPr>
        <p:spPr>
          <a:xfrm>
            <a:off x="1323975" y="1533200"/>
            <a:ext cx="7048500" cy="962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480"/>
              </a:lnSpc>
              <a:spcBef>
                <a:spcPct val="0"/>
              </a:spcBef>
            </a:pPr>
            <a:r>
              <a:rPr lang="en-US" sz="6800">
                <a:solidFill>
                  <a:srgbClr val="000001"/>
                </a:solidFill>
                <a:latin typeface="Gagalin"/>
                <a:ea typeface="Gagalin"/>
                <a:cs typeface="Gagalin"/>
                <a:sym typeface="Gagalin"/>
              </a:rPr>
              <a:t>achieved Results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695450" y="3409950"/>
            <a:ext cx="6286500" cy="5648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698" lvl="1" indent="-323849" algn="l">
              <a:lnSpc>
                <a:spcPts val="4499"/>
              </a:lnSpc>
              <a:buFont typeface="Arial"/>
              <a:buChar char="•"/>
            </a:pPr>
            <a:r>
              <a:rPr lang="en-US" sz="2999">
                <a:solidFill>
                  <a:srgbClr val="000001"/>
                </a:solidFill>
                <a:latin typeface="Carlito"/>
                <a:ea typeface="Carlito"/>
                <a:cs typeface="Carlito"/>
                <a:sym typeface="Carlito"/>
              </a:rPr>
              <a:t>Models evaluated using:</a:t>
            </a:r>
          </a:p>
          <a:p>
            <a:pPr marL="647698" lvl="1" indent="-323849" algn="l">
              <a:lnSpc>
                <a:spcPts val="4499"/>
              </a:lnSpc>
              <a:buAutoNum type="arabicPeriod"/>
            </a:pPr>
            <a:r>
              <a:rPr lang="en-US" sz="2999">
                <a:solidFill>
                  <a:srgbClr val="000001"/>
                </a:solidFill>
                <a:latin typeface="Carlito"/>
                <a:ea typeface="Carlito"/>
                <a:cs typeface="Carlito"/>
                <a:sym typeface="Carlito"/>
              </a:rPr>
              <a:t>Mean Absolute Error (MAE)</a:t>
            </a:r>
          </a:p>
          <a:p>
            <a:pPr marL="647698" lvl="1" indent="-323849" algn="l">
              <a:lnSpc>
                <a:spcPts val="4499"/>
              </a:lnSpc>
              <a:buAutoNum type="arabicPeriod"/>
            </a:pPr>
            <a:r>
              <a:rPr lang="en-US" sz="2999">
                <a:solidFill>
                  <a:srgbClr val="000001"/>
                </a:solidFill>
                <a:latin typeface="Carlito"/>
                <a:ea typeface="Carlito"/>
                <a:cs typeface="Carlito"/>
                <a:sym typeface="Carlito"/>
              </a:rPr>
              <a:t>Root Mean Squared Error (RMSE)</a:t>
            </a:r>
          </a:p>
          <a:p>
            <a:pPr marL="647698" lvl="1" indent="-323849" algn="l">
              <a:lnSpc>
                <a:spcPts val="4499"/>
              </a:lnSpc>
              <a:buAutoNum type="arabicPeriod"/>
            </a:pPr>
            <a:r>
              <a:rPr lang="en-US" sz="2999">
                <a:solidFill>
                  <a:srgbClr val="000001"/>
                </a:solidFill>
                <a:latin typeface="Carlito"/>
                <a:ea typeface="Carlito"/>
                <a:cs typeface="Carlito"/>
                <a:sym typeface="Carlito"/>
              </a:rPr>
              <a:t>R2 Score</a:t>
            </a:r>
          </a:p>
          <a:p>
            <a:pPr marL="647698" lvl="1" indent="-323849" algn="l">
              <a:lnSpc>
                <a:spcPts val="4499"/>
              </a:lnSpc>
              <a:buFont typeface="Arial"/>
              <a:buChar char="•"/>
            </a:pPr>
            <a:r>
              <a:rPr lang="en-US" sz="2999">
                <a:solidFill>
                  <a:srgbClr val="000001"/>
                </a:solidFill>
                <a:latin typeface="Carlito"/>
                <a:ea typeface="Carlito"/>
                <a:cs typeface="Carlito"/>
                <a:sym typeface="Carlito"/>
              </a:rPr>
              <a:t>Random Forest achieved the highest accuracy.</a:t>
            </a:r>
          </a:p>
          <a:p>
            <a:pPr marL="647698" lvl="1" indent="-323849" algn="l">
              <a:lnSpc>
                <a:spcPts val="4499"/>
              </a:lnSpc>
              <a:buFont typeface="Arial"/>
              <a:buChar char="•"/>
            </a:pPr>
            <a:r>
              <a:rPr lang="en-US" sz="2999">
                <a:solidFill>
                  <a:srgbClr val="000001"/>
                </a:solidFill>
                <a:latin typeface="Carlito"/>
                <a:ea typeface="Carlito"/>
                <a:cs typeface="Carlito"/>
                <a:sym typeface="Carlito"/>
              </a:rPr>
              <a:t>High R2 scores indicate strong prediction capability.</a:t>
            </a:r>
          </a:p>
          <a:p>
            <a:pPr marL="647698" lvl="1" indent="-323849" algn="l">
              <a:lnSpc>
                <a:spcPts val="4499"/>
              </a:lnSpc>
              <a:buFont typeface="Arial"/>
              <a:buChar char="•"/>
            </a:pPr>
            <a:r>
              <a:rPr lang="en-US" sz="2999">
                <a:solidFill>
                  <a:srgbClr val="000001"/>
                </a:solidFill>
                <a:latin typeface="Carlito"/>
                <a:ea typeface="Carlito"/>
                <a:cs typeface="Carlito"/>
                <a:sym typeface="Carlito"/>
              </a:rPr>
              <a:t>Minimal difference between training and testing performance.</a:t>
            </a:r>
          </a:p>
        </p:txBody>
      </p:sp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D6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8025293" y="-8406293"/>
            <a:ext cx="2237414" cy="18669000"/>
          </a:xfrm>
          <a:custGeom>
            <a:avLst/>
            <a:gdLst/>
            <a:ahLst/>
            <a:cxnLst/>
            <a:rect l="l" t="t" r="r" b="b"/>
            <a:pathLst>
              <a:path w="2237414" h="18669000">
                <a:moveTo>
                  <a:pt x="0" y="18669000"/>
                </a:moveTo>
                <a:lnTo>
                  <a:pt x="0" y="0"/>
                </a:lnTo>
                <a:lnTo>
                  <a:pt x="2237414" y="0"/>
                </a:lnTo>
                <a:lnTo>
                  <a:pt x="2237414" y="18669000"/>
                </a:lnTo>
                <a:lnTo>
                  <a:pt x="0" y="18669000"/>
                </a:lnTo>
                <a:close/>
              </a:path>
            </a:pathLst>
          </a:custGeom>
          <a:blipFill>
            <a:blip r:embed="rId2"/>
            <a:stretch>
              <a:fillRect l="-213573" r="-350296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2476500" y="333375"/>
            <a:ext cx="13335000" cy="1713539"/>
            <a:chOff x="0" y="0"/>
            <a:chExt cx="17780000" cy="2284719"/>
          </a:xfrm>
        </p:grpSpPr>
        <p:sp>
          <p:nvSpPr>
            <p:cNvPr id="4" name="TextBox 4"/>
            <p:cNvSpPr txBox="1"/>
            <p:nvPr/>
          </p:nvSpPr>
          <p:spPr>
            <a:xfrm>
              <a:off x="0" y="1611619"/>
              <a:ext cx="17780000" cy="6731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749"/>
                </a:lnSpc>
              </a:pPr>
              <a:endParaRPr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66675"/>
              <a:ext cx="17780000" cy="13057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7480"/>
                </a:lnSpc>
                <a:spcBef>
                  <a:spcPct val="0"/>
                </a:spcBef>
              </a:pPr>
              <a:r>
                <a:rPr lang="en-US" sz="6800">
                  <a:solidFill>
                    <a:srgbClr val="000001"/>
                  </a:solidFill>
                  <a:latin typeface="Gagalin"/>
                  <a:ea typeface="Gagalin"/>
                  <a:cs typeface="Gagalin"/>
                  <a:sym typeface="Gagalin"/>
                </a:rPr>
                <a:t>Conclusion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2942336" y="2593295"/>
            <a:ext cx="12398484" cy="6665005"/>
            <a:chOff x="0" y="0"/>
            <a:chExt cx="3791324" cy="2038087"/>
          </a:xfrm>
        </p:grpSpPr>
        <p:sp>
          <p:nvSpPr>
            <p:cNvPr id="7" name="Freeform 7"/>
            <p:cNvSpPr/>
            <p:nvPr/>
          </p:nvSpPr>
          <p:spPr>
            <a:xfrm>
              <a:off x="-139" y="0"/>
              <a:ext cx="3791336" cy="2037960"/>
            </a:xfrm>
            <a:custGeom>
              <a:avLst/>
              <a:gdLst/>
              <a:ahLst/>
              <a:cxnLst/>
              <a:rect l="l" t="t" r="r" b="b"/>
              <a:pathLst>
                <a:path w="3791336" h="2037960">
                  <a:moveTo>
                    <a:pt x="3775207" y="184404"/>
                  </a:moveTo>
                  <a:cubicBezTo>
                    <a:pt x="3774826" y="123444"/>
                    <a:pt x="3784224" y="6604"/>
                    <a:pt x="3784224" y="6604"/>
                  </a:cubicBezTo>
                  <a:lnTo>
                    <a:pt x="3639317" y="4318"/>
                  </a:lnTo>
                  <a:lnTo>
                    <a:pt x="3433831" y="14097"/>
                  </a:lnTo>
                  <a:cubicBezTo>
                    <a:pt x="3433831" y="14097"/>
                    <a:pt x="3100202" y="-1905"/>
                    <a:pt x="3068325" y="13081"/>
                  </a:cubicBezTo>
                  <a:cubicBezTo>
                    <a:pt x="3036321" y="28067"/>
                    <a:pt x="2970408" y="4318"/>
                    <a:pt x="2970408" y="4318"/>
                  </a:cubicBezTo>
                  <a:lnTo>
                    <a:pt x="920508" y="2413"/>
                  </a:lnTo>
                  <a:lnTo>
                    <a:pt x="629551" y="1651"/>
                  </a:lnTo>
                  <a:lnTo>
                    <a:pt x="402602" y="9525"/>
                  </a:lnTo>
                  <a:lnTo>
                    <a:pt x="138823" y="8763"/>
                  </a:lnTo>
                  <a:lnTo>
                    <a:pt x="38747" y="0"/>
                  </a:lnTo>
                  <a:cubicBezTo>
                    <a:pt x="22872" y="0"/>
                    <a:pt x="10045" y="12700"/>
                    <a:pt x="10045" y="28575"/>
                  </a:cubicBezTo>
                  <a:lnTo>
                    <a:pt x="26301" y="273685"/>
                  </a:lnTo>
                  <a:lnTo>
                    <a:pt x="8521" y="545084"/>
                  </a:lnTo>
                  <a:lnTo>
                    <a:pt x="6362" y="1392292"/>
                  </a:lnTo>
                  <a:lnTo>
                    <a:pt x="14363" y="1571108"/>
                  </a:lnTo>
                  <a:cubicBezTo>
                    <a:pt x="14363" y="1571108"/>
                    <a:pt x="-10656" y="1612256"/>
                    <a:pt x="5346" y="1772276"/>
                  </a:cubicBezTo>
                  <a:cubicBezTo>
                    <a:pt x="21348" y="1932296"/>
                    <a:pt x="38620" y="2027546"/>
                    <a:pt x="38620" y="2027546"/>
                  </a:cubicBezTo>
                  <a:lnTo>
                    <a:pt x="122186" y="2027800"/>
                  </a:lnTo>
                  <a:lnTo>
                    <a:pt x="294906" y="2011290"/>
                  </a:lnTo>
                  <a:lnTo>
                    <a:pt x="521855" y="2028816"/>
                  </a:lnTo>
                  <a:lnTo>
                    <a:pt x="760488" y="2037960"/>
                  </a:lnTo>
                  <a:lnTo>
                    <a:pt x="895870" y="2012814"/>
                  </a:lnTo>
                  <a:lnTo>
                    <a:pt x="998105" y="2030086"/>
                  </a:lnTo>
                  <a:lnTo>
                    <a:pt x="3035178" y="2031991"/>
                  </a:lnTo>
                  <a:lnTo>
                    <a:pt x="3278129" y="2032626"/>
                  </a:lnTo>
                  <a:lnTo>
                    <a:pt x="3514984" y="2022974"/>
                  </a:lnTo>
                  <a:lnTo>
                    <a:pt x="3701293" y="2033769"/>
                  </a:lnTo>
                  <a:lnTo>
                    <a:pt x="3778763" y="2034023"/>
                  </a:lnTo>
                  <a:lnTo>
                    <a:pt x="3779144" y="1886068"/>
                  </a:lnTo>
                  <a:lnTo>
                    <a:pt x="3779398" y="1772403"/>
                  </a:lnTo>
                  <a:lnTo>
                    <a:pt x="3771524" y="1566917"/>
                  </a:lnTo>
                  <a:lnTo>
                    <a:pt x="3780414" y="1398769"/>
                  </a:lnTo>
                  <a:lnTo>
                    <a:pt x="3782192" y="669671"/>
                  </a:lnTo>
                  <a:lnTo>
                    <a:pt x="3791336" y="422656"/>
                  </a:lnTo>
                  <a:cubicBezTo>
                    <a:pt x="3791336" y="422656"/>
                    <a:pt x="3775334" y="245110"/>
                    <a:pt x="3774953" y="184150"/>
                  </a:cubicBezTo>
                  <a:close/>
                </a:path>
              </a:pathLst>
            </a:custGeom>
            <a:solidFill>
              <a:srgbClr val="FFFAEB"/>
            </a:solidFill>
          </p:spPr>
        </p:sp>
      </p:grpSp>
      <p:sp>
        <p:nvSpPr>
          <p:cNvPr id="8" name="TextBox 8"/>
          <p:cNvSpPr txBox="1"/>
          <p:nvPr/>
        </p:nvSpPr>
        <p:spPr>
          <a:xfrm>
            <a:off x="3298634" y="3139395"/>
            <a:ext cx="11690733" cy="51341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70394" lvl="1" indent="-485197" algn="l">
              <a:lnSpc>
                <a:spcPts val="6741"/>
              </a:lnSpc>
              <a:buFont typeface="Arial"/>
              <a:buChar char="•"/>
            </a:pPr>
            <a:r>
              <a:rPr lang="en-US" sz="4494">
                <a:solidFill>
                  <a:srgbClr val="000001"/>
                </a:solidFill>
                <a:latin typeface="Carlito"/>
                <a:ea typeface="Carlito"/>
                <a:cs typeface="Carlito"/>
                <a:sym typeface="Carlito"/>
              </a:rPr>
              <a:t>Machine Learning models successfully predicted calorie values.</a:t>
            </a:r>
          </a:p>
          <a:p>
            <a:pPr marL="970394" lvl="1" indent="-485197" algn="l">
              <a:lnSpc>
                <a:spcPts val="6741"/>
              </a:lnSpc>
              <a:buFont typeface="Arial"/>
              <a:buChar char="•"/>
            </a:pPr>
            <a:r>
              <a:rPr lang="en-US" sz="4494">
                <a:solidFill>
                  <a:srgbClr val="000001"/>
                </a:solidFill>
                <a:latin typeface="Carlito"/>
                <a:ea typeface="Carlito"/>
                <a:cs typeface="Carlito"/>
                <a:sym typeface="Carlito"/>
              </a:rPr>
              <a:t>Ensemble models performed better than simple regression.</a:t>
            </a:r>
          </a:p>
          <a:p>
            <a:pPr marL="970394" lvl="1" indent="-485197" algn="l">
              <a:lnSpc>
                <a:spcPts val="6741"/>
              </a:lnSpc>
              <a:buFont typeface="Arial"/>
              <a:buChar char="•"/>
            </a:pPr>
            <a:r>
              <a:rPr lang="en-US" sz="4494">
                <a:solidFill>
                  <a:srgbClr val="000001"/>
                </a:solidFill>
                <a:latin typeface="Carlito"/>
                <a:ea typeface="Carlito"/>
                <a:cs typeface="Carlito"/>
                <a:sym typeface="Carlito"/>
              </a:rPr>
              <a:t>System demonstrates practical AI Application in nutrition analysis.</a:t>
            </a:r>
          </a:p>
        </p:txBody>
      </p:sp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D6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9086850" y="1085850"/>
            <a:ext cx="8229600" cy="8115300"/>
            <a:chOff x="0" y="0"/>
            <a:chExt cx="4479501" cy="4417286"/>
          </a:xfrm>
        </p:grpSpPr>
        <p:sp>
          <p:nvSpPr>
            <p:cNvPr id="3" name="Freeform 3"/>
            <p:cNvSpPr/>
            <p:nvPr/>
          </p:nvSpPr>
          <p:spPr>
            <a:xfrm>
              <a:off x="-139" y="0"/>
              <a:ext cx="4479514" cy="4417159"/>
            </a:xfrm>
            <a:custGeom>
              <a:avLst/>
              <a:gdLst/>
              <a:ahLst/>
              <a:cxnLst/>
              <a:rect l="l" t="t" r="r" b="b"/>
              <a:pathLst>
                <a:path w="4479514" h="4417159">
                  <a:moveTo>
                    <a:pt x="4463384" y="184404"/>
                  </a:moveTo>
                  <a:cubicBezTo>
                    <a:pt x="4463003" y="123444"/>
                    <a:pt x="4472401" y="6604"/>
                    <a:pt x="4472401" y="6604"/>
                  </a:cubicBezTo>
                  <a:lnTo>
                    <a:pt x="4327494" y="4318"/>
                  </a:lnTo>
                  <a:lnTo>
                    <a:pt x="4122008" y="14097"/>
                  </a:lnTo>
                  <a:cubicBezTo>
                    <a:pt x="4122008" y="14097"/>
                    <a:pt x="3788379" y="-1905"/>
                    <a:pt x="3756502" y="13081"/>
                  </a:cubicBezTo>
                  <a:cubicBezTo>
                    <a:pt x="3724498" y="28067"/>
                    <a:pt x="3658585" y="4318"/>
                    <a:pt x="3658585" y="4318"/>
                  </a:cubicBezTo>
                  <a:lnTo>
                    <a:pt x="920508" y="2413"/>
                  </a:lnTo>
                  <a:lnTo>
                    <a:pt x="629551" y="1651"/>
                  </a:lnTo>
                  <a:lnTo>
                    <a:pt x="402602" y="9525"/>
                  </a:lnTo>
                  <a:lnTo>
                    <a:pt x="138823" y="8763"/>
                  </a:lnTo>
                  <a:lnTo>
                    <a:pt x="38747" y="0"/>
                  </a:lnTo>
                  <a:cubicBezTo>
                    <a:pt x="22872" y="0"/>
                    <a:pt x="10045" y="12700"/>
                    <a:pt x="10045" y="28575"/>
                  </a:cubicBezTo>
                  <a:lnTo>
                    <a:pt x="26301" y="273685"/>
                  </a:lnTo>
                  <a:lnTo>
                    <a:pt x="8521" y="545084"/>
                  </a:lnTo>
                  <a:lnTo>
                    <a:pt x="6362" y="3771491"/>
                  </a:lnTo>
                  <a:lnTo>
                    <a:pt x="14363" y="3950307"/>
                  </a:lnTo>
                  <a:cubicBezTo>
                    <a:pt x="14363" y="3950307"/>
                    <a:pt x="-10656" y="3991455"/>
                    <a:pt x="5346" y="4151475"/>
                  </a:cubicBezTo>
                  <a:cubicBezTo>
                    <a:pt x="21348" y="4311495"/>
                    <a:pt x="38620" y="4406745"/>
                    <a:pt x="38620" y="4406745"/>
                  </a:cubicBezTo>
                  <a:lnTo>
                    <a:pt x="122186" y="4406999"/>
                  </a:lnTo>
                  <a:lnTo>
                    <a:pt x="294906" y="4390489"/>
                  </a:lnTo>
                  <a:lnTo>
                    <a:pt x="521855" y="4408015"/>
                  </a:lnTo>
                  <a:lnTo>
                    <a:pt x="760488" y="4417159"/>
                  </a:lnTo>
                  <a:lnTo>
                    <a:pt x="895870" y="4392013"/>
                  </a:lnTo>
                  <a:lnTo>
                    <a:pt x="998105" y="4409285"/>
                  </a:lnTo>
                  <a:lnTo>
                    <a:pt x="3723355" y="4411190"/>
                  </a:lnTo>
                  <a:lnTo>
                    <a:pt x="3966306" y="4411825"/>
                  </a:lnTo>
                  <a:lnTo>
                    <a:pt x="4203161" y="4402173"/>
                  </a:lnTo>
                  <a:lnTo>
                    <a:pt x="4389470" y="4412968"/>
                  </a:lnTo>
                  <a:lnTo>
                    <a:pt x="4466940" y="4413222"/>
                  </a:lnTo>
                  <a:lnTo>
                    <a:pt x="4467321" y="4265267"/>
                  </a:lnTo>
                  <a:lnTo>
                    <a:pt x="4467575" y="4151602"/>
                  </a:lnTo>
                  <a:lnTo>
                    <a:pt x="4459701" y="3946116"/>
                  </a:lnTo>
                  <a:lnTo>
                    <a:pt x="4468591" y="3777968"/>
                  </a:lnTo>
                  <a:lnTo>
                    <a:pt x="4470369" y="669671"/>
                  </a:lnTo>
                  <a:lnTo>
                    <a:pt x="4479513" y="422656"/>
                  </a:lnTo>
                  <a:cubicBezTo>
                    <a:pt x="4479513" y="422656"/>
                    <a:pt x="4463511" y="245110"/>
                    <a:pt x="4463130" y="184150"/>
                  </a:cubicBezTo>
                  <a:close/>
                </a:path>
              </a:pathLst>
            </a:custGeom>
            <a:solidFill>
              <a:srgbClr val="FFFAEB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009650" y="3352800"/>
            <a:ext cx="7620000" cy="5905500"/>
            <a:chOff x="0" y="0"/>
            <a:chExt cx="5363645" cy="415682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363771" cy="4156952"/>
            </a:xfrm>
            <a:custGeom>
              <a:avLst/>
              <a:gdLst/>
              <a:ahLst/>
              <a:cxnLst/>
              <a:rect l="l" t="t" r="r" b="b"/>
              <a:pathLst>
                <a:path w="5363771" h="4156952">
                  <a:moveTo>
                    <a:pt x="3175" y="0"/>
                  </a:moveTo>
                  <a:lnTo>
                    <a:pt x="175133" y="12700"/>
                  </a:lnTo>
                  <a:lnTo>
                    <a:pt x="5134156" y="12700"/>
                  </a:lnTo>
                  <a:cubicBezTo>
                    <a:pt x="5135171" y="12700"/>
                    <a:pt x="5174542" y="14097"/>
                    <a:pt x="5245662" y="25400"/>
                  </a:cubicBezTo>
                  <a:cubicBezTo>
                    <a:pt x="5325671" y="38100"/>
                    <a:pt x="5331387" y="38100"/>
                    <a:pt x="5331387" y="38100"/>
                  </a:cubicBezTo>
                  <a:lnTo>
                    <a:pt x="5331387" y="319278"/>
                  </a:lnTo>
                  <a:lnTo>
                    <a:pt x="5239184" y="341503"/>
                  </a:lnTo>
                  <a:lnTo>
                    <a:pt x="5174414" y="340614"/>
                  </a:lnTo>
                  <a:lnTo>
                    <a:pt x="5033571" y="343027"/>
                  </a:lnTo>
                  <a:lnTo>
                    <a:pt x="5338371" y="399034"/>
                  </a:lnTo>
                  <a:lnTo>
                    <a:pt x="5338371" y="3578594"/>
                  </a:lnTo>
                  <a:lnTo>
                    <a:pt x="5351071" y="3800844"/>
                  </a:lnTo>
                  <a:lnTo>
                    <a:pt x="5046271" y="3807194"/>
                  </a:lnTo>
                  <a:lnTo>
                    <a:pt x="5147871" y="3832594"/>
                  </a:lnTo>
                  <a:cubicBezTo>
                    <a:pt x="5149014" y="3838308"/>
                    <a:pt x="5236771" y="3832594"/>
                    <a:pt x="5277412" y="3844024"/>
                  </a:cubicBezTo>
                  <a:cubicBezTo>
                    <a:pt x="5325799" y="3857613"/>
                    <a:pt x="5351071" y="3870694"/>
                    <a:pt x="5351071" y="3870694"/>
                  </a:cubicBezTo>
                  <a:cubicBezTo>
                    <a:pt x="5351071" y="3870694"/>
                    <a:pt x="5349928" y="3945877"/>
                    <a:pt x="5356787" y="3997185"/>
                  </a:cubicBezTo>
                  <a:cubicBezTo>
                    <a:pt x="5363645" y="4048494"/>
                    <a:pt x="5356787" y="4086847"/>
                    <a:pt x="5356787" y="4086847"/>
                  </a:cubicBezTo>
                  <a:lnTo>
                    <a:pt x="5363771" y="4124694"/>
                  </a:lnTo>
                  <a:lnTo>
                    <a:pt x="5224071" y="4137394"/>
                  </a:lnTo>
                  <a:cubicBezTo>
                    <a:pt x="5224071" y="4137394"/>
                    <a:pt x="5118408" y="4138283"/>
                    <a:pt x="5069639" y="4144252"/>
                  </a:cubicBezTo>
                  <a:cubicBezTo>
                    <a:pt x="5020871" y="4150221"/>
                    <a:pt x="4764839" y="4146538"/>
                    <a:pt x="4764839" y="4146538"/>
                  </a:cubicBezTo>
                  <a:lnTo>
                    <a:pt x="600202" y="4150094"/>
                  </a:lnTo>
                  <a:lnTo>
                    <a:pt x="343789" y="4144252"/>
                  </a:lnTo>
                  <a:cubicBezTo>
                    <a:pt x="343789" y="4144252"/>
                    <a:pt x="276987" y="4138409"/>
                    <a:pt x="228981" y="4144252"/>
                  </a:cubicBezTo>
                  <a:cubicBezTo>
                    <a:pt x="180975" y="4150094"/>
                    <a:pt x="153670" y="4156952"/>
                    <a:pt x="153670" y="4156952"/>
                  </a:cubicBezTo>
                  <a:lnTo>
                    <a:pt x="49657" y="4156952"/>
                  </a:lnTo>
                  <a:lnTo>
                    <a:pt x="36957" y="3946894"/>
                  </a:lnTo>
                  <a:cubicBezTo>
                    <a:pt x="36957" y="3946894"/>
                    <a:pt x="68580" y="3955529"/>
                    <a:pt x="169291" y="3900412"/>
                  </a:cubicBezTo>
                  <a:cubicBezTo>
                    <a:pt x="270002" y="3845294"/>
                    <a:pt x="295402" y="3832594"/>
                    <a:pt x="295402" y="3832594"/>
                  </a:cubicBezTo>
                  <a:lnTo>
                    <a:pt x="29845" y="3863708"/>
                  </a:lnTo>
                  <a:cubicBezTo>
                    <a:pt x="17653" y="3800082"/>
                    <a:pt x="3302" y="3578594"/>
                    <a:pt x="3302" y="3578594"/>
                  </a:cubicBezTo>
                  <a:lnTo>
                    <a:pt x="381" y="502920"/>
                  </a:lnTo>
                  <a:lnTo>
                    <a:pt x="2032" y="337185"/>
                  </a:lnTo>
                  <a:lnTo>
                    <a:pt x="333375" y="304800"/>
                  </a:lnTo>
                  <a:lnTo>
                    <a:pt x="3175" y="266700"/>
                  </a:lnTo>
                  <a:lnTo>
                    <a:pt x="7112" y="188468"/>
                  </a:lnTo>
                  <a:lnTo>
                    <a:pt x="0" y="77089"/>
                  </a:lnTo>
                  <a:lnTo>
                    <a:pt x="3175" y="0"/>
                  </a:lnTo>
                  <a:close/>
                </a:path>
              </a:pathLst>
            </a:custGeom>
            <a:solidFill>
              <a:srgbClr val="FFFAEB"/>
            </a:solidFill>
          </p:spPr>
        </p:sp>
      </p:grpSp>
      <p:sp>
        <p:nvSpPr>
          <p:cNvPr id="6" name="Freeform 6"/>
          <p:cNvSpPr/>
          <p:nvPr/>
        </p:nvSpPr>
        <p:spPr>
          <a:xfrm>
            <a:off x="1943453" y="3142720"/>
            <a:ext cx="5752393" cy="6378662"/>
          </a:xfrm>
          <a:custGeom>
            <a:avLst/>
            <a:gdLst/>
            <a:ahLst/>
            <a:cxnLst/>
            <a:rect l="l" t="t" r="r" b="b"/>
            <a:pathLst>
              <a:path w="5752393" h="6378662">
                <a:moveTo>
                  <a:pt x="0" y="0"/>
                </a:moveTo>
                <a:lnTo>
                  <a:pt x="5752394" y="0"/>
                </a:lnTo>
                <a:lnTo>
                  <a:pt x="5752394" y="6378662"/>
                </a:lnTo>
                <a:lnTo>
                  <a:pt x="0" y="63786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8422530">
            <a:off x="1404582" y="4569399"/>
            <a:ext cx="1656506" cy="460810"/>
          </a:xfrm>
          <a:custGeom>
            <a:avLst/>
            <a:gdLst/>
            <a:ahLst/>
            <a:cxnLst/>
            <a:rect l="l" t="t" r="r" b="b"/>
            <a:pathLst>
              <a:path w="1656506" h="460810">
                <a:moveTo>
                  <a:pt x="0" y="0"/>
                </a:moveTo>
                <a:lnTo>
                  <a:pt x="1656506" y="0"/>
                </a:lnTo>
                <a:lnTo>
                  <a:pt x="1656506" y="460810"/>
                </a:lnTo>
                <a:lnTo>
                  <a:pt x="0" y="4608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028700" y="1028700"/>
            <a:ext cx="7620000" cy="1904985"/>
          </a:xfrm>
          <a:custGeom>
            <a:avLst/>
            <a:gdLst/>
            <a:ahLst/>
            <a:cxnLst/>
            <a:rect l="l" t="t" r="r" b="b"/>
            <a:pathLst>
              <a:path w="7620000" h="1904985">
                <a:moveTo>
                  <a:pt x="0" y="0"/>
                </a:moveTo>
                <a:lnTo>
                  <a:pt x="7620000" y="0"/>
                </a:lnTo>
                <a:lnTo>
                  <a:pt x="7620000" y="1904985"/>
                </a:lnTo>
                <a:lnTo>
                  <a:pt x="0" y="190498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281" t="-51524" r="-1760" b="-366525"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314450" y="1533200"/>
            <a:ext cx="7048500" cy="962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480"/>
              </a:lnSpc>
              <a:spcBef>
                <a:spcPct val="0"/>
              </a:spcBef>
            </a:pPr>
            <a:r>
              <a:rPr lang="en-US" sz="6800">
                <a:solidFill>
                  <a:srgbClr val="000001"/>
                </a:solidFill>
                <a:latin typeface="Gagalin"/>
                <a:ea typeface="Gagalin"/>
                <a:cs typeface="Gagalin"/>
                <a:sym typeface="Gagalin"/>
              </a:rPr>
              <a:t>Agendas: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283712" y="1120140"/>
            <a:ext cx="7835875" cy="7932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20421" lvl="1" indent="-410210" algn="just">
              <a:lnSpc>
                <a:spcPts val="5700"/>
              </a:lnSpc>
              <a:buAutoNum type="arabicPeriod"/>
            </a:pPr>
            <a:r>
              <a:rPr lang="en-US" sz="3800">
                <a:solidFill>
                  <a:srgbClr val="000001"/>
                </a:solidFill>
                <a:latin typeface="Gagalin"/>
                <a:ea typeface="Gagalin"/>
                <a:cs typeface="Gagalin"/>
                <a:sym typeface="Gagalin"/>
              </a:rPr>
              <a:t>Topic Overview</a:t>
            </a:r>
          </a:p>
          <a:p>
            <a:pPr marL="820421" lvl="1" indent="-410210" algn="just">
              <a:lnSpc>
                <a:spcPts val="5700"/>
              </a:lnSpc>
              <a:buAutoNum type="arabicPeriod"/>
            </a:pPr>
            <a:r>
              <a:rPr lang="en-US" sz="3800">
                <a:solidFill>
                  <a:srgbClr val="000001"/>
                </a:solidFill>
                <a:latin typeface="Gagalin"/>
                <a:ea typeface="Gagalin"/>
                <a:cs typeface="Gagalin"/>
                <a:sym typeface="Gagalin"/>
              </a:rPr>
              <a:t>Ai Concepts Used</a:t>
            </a:r>
          </a:p>
          <a:p>
            <a:pPr marL="820421" lvl="1" indent="-410210" algn="just">
              <a:lnSpc>
                <a:spcPts val="5700"/>
              </a:lnSpc>
              <a:buAutoNum type="arabicPeriod"/>
            </a:pPr>
            <a:r>
              <a:rPr lang="en-US" sz="3800">
                <a:solidFill>
                  <a:srgbClr val="000001"/>
                </a:solidFill>
                <a:latin typeface="Gagalin"/>
                <a:ea typeface="Gagalin"/>
                <a:cs typeface="Gagalin"/>
                <a:sym typeface="Gagalin"/>
              </a:rPr>
              <a:t>Research Evidences</a:t>
            </a:r>
          </a:p>
          <a:p>
            <a:pPr marL="820421" lvl="1" indent="-410210" algn="just">
              <a:lnSpc>
                <a:spcPts val="5700"/>
              </a:lnSpc>
              <a:buAutoNum type="arabicPeriod"/>
            </a:pPr>
            <a:r>
              <a:rPr lang="en-US" sz="3800">
                <a:solidFill>
                  <a:srgbClr val="000001"/>
                </a:solidFill>
                <a:latin typeface="Gagalin"/>
                <a:ea typeface="Gagalin"/>
                <a:cs typeface="Gagalin"/>
                <a:sym typeface="Gagalin"/>
              </a:rPr>
              <a:t>Reason for TOpic Selection</a:t>
            </a:r>
          </a:p>
          <a:p>
            <a:pPr marL="820421" lvl="1" indent="-410210" algn="just">
              <a:lnSpc>
                <a:spcPts val="5700"/>
              </a:lnSpc>
              <a:buAutoNum type="arabicPeriod"/>
            </a:pPr>
            <a:r>
              <a:rPr lang="en-US" sz="3800">
                <a:solidFill>
                  <a:srgbClr val="000001"/>
                </a:solidFill>
                <a:latin typeface="Gagalin"/>
                <a:ea typeface="Gagalin"/>
                <a:cs typeface="Gagalin"/>
                <a:sym typeface="Gagalin"/>
              </a:rPr>
              <a:t>Proposed Solution</a:t>
            </a:r>
          </a:p>
          <a:p>
            <a:pPr marL="820421" lvl="1" indent="-410210" algn="just">
              <a:lnSpc>
                <a:spcPts val="5700"/>
              </a:lnSpc>
              <a:buAutoNum type="arabicPeriod"/>
            </a:pPr>
            <a:r>
              <a:rPr lang="en-US" sz="3800">
                <a:solidFill>
                  <a:srgbClr val="000001"/>
                </a:solidFill>
                <a:latin typeface="Gagalin"/>
                <a:ea typeface="Gagalin"/>
                <a:cs typeface="Gagalin"/>
                <a:sym typeface="Gagalin"/>
              </a:rPr>
              <a:t>Application Workflow</a:t>
            </a:r>
          </a:p>
          <a:p>
            <a:pPr marL="820421" lvl="1" indent="-410210" algn="just">
              <a:lnSpc>
                <a:spcPts val="5700"/>
              </a:lnSpc>
              <a:buAutoNum type="arabicPeriod"/>
            </a:pPr>
            <a:r>
              <a:rPr lang="en-US" sz="3800">
                <a:solidFill>
                  <a:srgbClr val="000001"/>
                </a:solidFill>
                <a:latin typeface="Gagalin"/>
                <a:ea typeface="Gagalin"/>
                <a:cs typeface="Gagalin"/>
                <a:sym typeface="Gagalin"/>
              </a:rPr>
              <a:t>Pseudocode</a:t>
            </a:r>
          </a:p>
          <a:p>
            <a:pPr marL="820421" lvl="1" indent="-410210" algn="just">
              <a:lnSpc>
                <a:spcPts val="5700"/>
              </a:lnSpc>
              <a:buAutoNum type="arabicPeriod"/>
            </a:pPr>
            <a:r>
              <a:rPr lang="en-US" sz="3800">
                <a:solidFill>
                  <a:srgbClr val="000001"/>
                </a:solidFill>
                <a:latin typeface="Gagalin"/>
                <a:ea typeface="Gagalin"/>
                <a:cs typeface="Gagalin"/>
                <a:sym typeface="Gagalin"/>
              </a:rPr>
              <a:t>Flowchart</a:t>
            </a:r>
          </a:p>
          <a:p>
            <a:pPr marL="820421" lvl="1" indent="-410210" algn="just">
              <a:lnSpc>
                <a:spcPts val="5700"/>
              </a:lnSpc>
              <a:buAutoNum type="arabicPeriod"/>
            </a:pPr>
            <a:r>
              <a:rPr lang="en-US" sz="3800">
                <a:solidFill>
                  <a:srgbClr val="000001"/>
                </a:solidFill>
                <a:latin typeface="Gagalin"/>
                <a:ea typeface="Gagalin"/>
                <a:cs typeface="Gagalin"/>
                <a:sym typeface="Gagalin"/>
              </a:rPr>
              <a:t>Real-world Problem solved</a:t>
            </a:r>
          </a:p>
          <a:p>
            <a:pPr marL="820421" lvl="1" indent="-410210" algn="just">
              <a:lnSpc>
                <a:spcPts val="5700"/>
              </a:lnSpc>
              <a:buAutoNum type="arabicPeriod"/>
            </a:pPr>
            <a:r>
              <a:rPr lang="en-US" sz="3800">
                <a:solidFill>
                  <a:srgbClr val="000001"/>
                </a:solidFill>
                <a:latin typeface="Gagalin"/>
                <a:ea typeface="Gagalin"/>
                <a:cs typeface="Gagalin"/>
                <a:sym typeface="Gagalin"/>
              </a:rPr>
              <a:t>Achieved Results</a:t>
            </a:r>
          </a:p>
          <a:p>
            <a:pPr marL="820421" lvl="1" indent="-410210" algn="just">
              <a:lnSpc>
                <a:spcPts val="5700"/>
              </a:lnSpc>
              <a:buAutoNum type="arabicPeriod"/>
            </a:pPr>
            <a:r>
              <a:rPr lang="en-US" sz="3800">
                <a:solidFill>
                  <a:srgbClr val="000001"/>
                </a:solidFill>
                <a:latin typeface="Gagalin"/>
                <a:ea typeface="Gagalin"/>
                <a:cs typeface="Gagalin"/>
                <a:sym typeface="Gagalin"/>
              </a:rPr>
              <a:t>Conclusion</a:t>
            </a:r>
          </a:p>
        </p:txBody>
      </p: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4CC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3368644"/>
            <a:ext cx="16230600" cy="5889656"/>
            <a:chOff x="0" y="0"/>
            <a:chExt cx="5788168" cy="2100373"/>
          </a:xfrm>
        </p:grpSpPr>
        <p:sp>
          <p:nvSpPr>
            <p:cNvPr id="3" name="Freeform 3"/>
            <p:cNvSpPr/>
            <p:nvPr/>
          </p:nvSpPr>
          <p:spPr>
            <a:xfrm>
              <a:off x="-139" y="0"/>
              <a:ext cx="5788180" cy="2100246"/>
            </a:xfrm>
            <a:custGeom>
              <a:avLst/>
              <a:gdLst/>
              <a:ahLst/>
              <a:cxnLst/>
              <a:rect l="l" t="t" r="r" b="b"/>
              <a:pathLst>
                <a:path w="5788180" h="2100246">
                  <a:moveTo>
                    <a:pt x="5772051" y="184404"/>
                  </a:moveTo>
                  <a:cubicBezTo>
                    <a:pt x="5771670" y="123444"/>
                    <a:pt x="5781068" y="6604"/>
                    <a:pt x="5781068" y="6604"/>
                  </a:cubicBezTo>
                  <a:lnTo>
                    <a:pt x="5636161" y="4318"/>
                  </a:lnTo>
                  <a:lnTo>
                    <a:pt x="5430675" y="14097"/>
                  </a:lnTo>
                  <a:cubicBezTo>
                    <a:pt x="5430675" y="14097"/>
                    <a:pt x="5097046" y="-1905"/>
                    <a:pt x="5065169" y="13081"/>
                  </a:cubicBezTo>
                  <a:cubicBezTo>
                    <a:pt x="5033165" y="28067"/>
                    <a:pt x="4967252" y="4318"/>
                    <a:pt x="4967252" y="4318"/>
                  </a:cubicBezTo>
                  <a:lnTo>
                    <a:pt x="920508" y="2413"/>
                  </a:lnTo>
                  <a:lnTo>
                    <a:pt x="629551" y="1651"/>
                  </a:lnTo>
                  <a:lnTo>
                    <a:pt x="402602" y="9525"/>
                  </a:lnTo>
                  <a:lnTo>
                    <a:pt x="138823" y="8763"/>
                  </a:lnTo>
                  <a:lnTo>
                    <a:pt x="38747" y="0"/>
                  </a:lnTo>
                  <a:cubicBezTo>
                    <a:pt x="22872" y="0"/>
                    <a:pt x="10045" y="12700"/>
                    <a:pt x="10045" y="28575"/>
                  </a:cubicBezTo>
                  <a:lnTo>
                    <a:pt x="26301" y="273685"/>
                  </a:lnTo>
                  <a:lnTo>
                    <a:pt x="8521" y="545084"/>
                  </a:lnTo>
                  <a:lnTo>
                    <a:pt x="6362" y="1454578"/>
                  </a:lnTo>
                  <a:lnTo>
                    <a:pt x="14363" y="1633394"/>
                  </a:lnTo>
                  <a:cubicBezTo>
                    <a:pt x="14363" y="1633394"/>
                    <a:pt x="-10656" y="1674542"/>
                    <a:pt x="5346" y="1834562"/>
                  </a:cubicBezTo>
                  <a:cubicBezTo>
                    <a:pt x="21348" y="1994582"/>
                    <a:pt x="38620" y="2089832"/>
                    <a:pt x="38620" y="2089832"/>
                  </a:cubicBezTo>
                  <a:lnTo>
                    <a:pt x="122186" y="2090086"/>
                  </a:lnTo>
                  <a:lnTo>
                    <a:pt x="294906" y="2073576"/>
                  </a:lnTo>
                  <a:lnTo>
                    <a:pt x="521855" y="2091102"/>
                  </a:lnTo>
                  <a:lnTo>
                    <a:pt x="760488" y="2100246"/>
                  </a:lnTo>
                  <a:lnTo>
                    <a:pt x="895870" y="2075100"/>
                  </a:lnTo>
                  <a:lnTo>
                    <a:pt x="998105" y="2092372"/>
                  </a:lnTo>
                  <a:lnTo>
                    <a:pt x="5032022" y="2094277"/>
                  </a:lnTo>
                  <a:lnTo>
                    <a:pt x="5274973" y="2094912"/>
                  </a:lnTo>
                  <a:lnTo>
                    <a:pt x="5511828" y="2085260"/>
                  </a:lnTo>
                  <a:lnTo>
                    <a:pt x="5698137" y="2096055"/>
                  </a:lnTo>
                  <a:lnTo>
                    <a:pt x="5775607" y="2096309"/>
                  </a:lnTo>
                  <a:lnTo>
                    <a:pt x="5775988" y="1948354"/>
                  </a:lnTo>
                  <a:lnTo>
                    <a:pt x="5776242" y="1834689"/>
                  </a:lnTo>
                  <a:lnTo>
                    <a:pt x="5768368" y="1629203"/>
                  </a:lnTo>
                  <a:lnTo>
                    <a:pt x="5777258" y="1461055"/>
                  </a:lnTo>
                  <a:lnTo>
                    <a:pt x="5779036" y="669671"/>
                  </a:lnTo>
                  <a:lnTo>
                    <a:pt x="5788180" y="422656"/>
                  </a:lnTo>
                  <a:cubicBezTo>
                    <a:pt x="5788180" y="422656"/>
                    <a:pt x="5772178" y="245110"/>
                    <a:pt x="5771797" y="184150"/>
                  </a:cubicBezTo>
                  <a:close/>
                </a:path>
              </a:pathLst>
            </a:custGeom>
            <a:solidFill>
              <a:srgbClr val="FFFAEB"/>
            </a:solidFill>
          </p:spPr>
        </p:sp>
      </p:grpSp>
      <p:sp>
        <p:nvSpPr>
          <p:cNvPr id="4" name="Freeform 4"/>
          <p:cNvSpPr/>
          <p:nvPr/>
        </p:nvSpPr>
        <p:spPr>
          <a:xfrm rot="5400000">
            <a:off x="8104477" y="-6504277"/>
            <a:ext cx="2079046" cy="16230600"/>
          </a:xfrm>
          <a:custGeom>
            <a:avLst/>
            <a:gdLst/>
            <a:ahLst/>
            <a:cxnLst/>
            <a:rect l="l" t="t" r="r" b="b"/>
            <a:pathLst>
              <a:path w="2079046" h="16230600">
                <a:moveTo>
                  <a:pt x="0" y="16230600"/>
                </a:moveTo>
                <a:lnTo>
                  <a:pt x="0" y="0"/>
                </a:lnTo>
                <a:lnTo>
                  <a:pt x="2079046" y="0"/>
                </a:lnTo>
                <a:lnTo>
                  <a:pt x="2079046" y="16230600"/>
                </a:lnTo>
                <a:lnTo>
                  <a:pt x="0" y="16230600"/>
                </a:lnTo>
                <a:close/>
              </a:path>
            </a:pathLst>
          </a:custGeom>
          <a:blipFill>
            <a:blip r:embed="rId2"/>
            <a:stretch>
              <a:fillRect l="-164439" r="-356685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3429000" y="1132840"/>
            <a:ext cx="11430000" cy="962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480"/>
              </a:lnSpc>
              <a:spcBef>
                <a:spcPct val="0"/>
              </a:spcBef>
            </a:pPr>
            <a:r>
              <a:rPr lang="en-US" sz="6800">
                <a:solidFill>
                  <a:srgbClr val="000001"/>
                </a:solidFill>
                <a:latin typeface="Gagalin"/>
                <a:ea typeface="Gagalin"/>
                <a:cs typeface="Gagalin"/>
                <a:sym typeface="Gagalin"/>
              </a:rPr>
              <a:t>Topic Overview</a:t>
            </a:r>
          </a:p>
        </p:txBody>
      </p:sp>
      <p:sp>
        <p:nvSpPr>
          <p:cNvPr id="6" name="Freeform 6"/>
          <p:cNvSpPr/>
          <p:nvPr/>
        </p:nvSpPr>
        <p:spPr>
          <a:xfrm rot="-3029265">
            <a:off x="1549831" y="335694"/>
            <a:ext cx="650239" cy="972808"/>
          </a:xfrm>
          <a:custGeom>
            <a:avLst/>
            <a:gdLst/>
            <a:ahLst/>
            <a:cxnLst/>
            <a:rect l="l" t="t" r="r" b="b"/>
            <a:pathLst>
              <a:path w="650239" h="972808">
                <a:moveTo>
                  <a:pt x="0" y="0"/>
                </a:moveTo>
                <a:lnTo>
                  <a:pt x="650239" y="0"/>
                </a:lnTo>
                <a:lnTo>
                  <a:pt x="650239" y="972808"/>
                </a:lnTo>
                <a:lnTo>
                  <a:pt x="0" y="9728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2312128">
            <a:off x="2040082" y="1272933"/>
            <a:ext cx="325331" cy="407939"/>
          </a:xfrm>
          <a:custGeom>
            <a:avLst/>
            <a:gdLst/>
            <a:ahLst/>
            <a:cxnLst/>
            <a:rect l="l" t="t" r="r" b="b"/>
            <a:pathLst>
              <a:path w="325331" h="407939">
                <a:moveTo>
                  <a:pt x="0" y="0"/>
                </a:moveTo>
                <a:lnTo>
                  <a:pt x="325331" y="0"/>
                </a:lnTo>
                <a:lnTo>
                  <a:pt x="325331" y="407939"/>
                </a:lnTo>
                <a:lnTo>
                  <a:pt x="0" y="40793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028700" y="3737912"/>
            <a:ext cx="16230600" cy="5036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20421" lvl="1" indent="-410210" algn="l">
              <a:lnSpc>
                <a:spcPts val="5700"/>
              </a:lnSpc>
              <a:buFont typeface="Arial"/>
              <a:buChar char="•"/>
            </a:pPr>
            <a:r>
              <a:rPr lang="en-US" sz="3800">
                <a:solidFill>
                  <a:srgbClr val="000001"/>
                </a:solidFill>
                <a:latin typeface="Gagalin"/>
                <a:ea typeface="Gagalin"/>
                <a:cs typeface="Gagalin"/>
                <a:sym typeface="Gagalin"/>
              </a:rPr>
              <a:t>This Project focuses on predicting the calorie content of food items using nutritional information</a:t>
            </a:r>
          </a:p>
          <a:p>
            <a:pPr marL="820421" lvl="1" indent="-410210" algn="l">
              <a:lnSpc>
                <a:spcPts val="5700"/>
              </a:lnSpc>
              <a:buFont typeface="Arial"/>
              <a:buChar char="•"/>
            </a:pPr>
            <a:r>
              <a:rPr lang="en-US" sz="3800">
                <a:solidFill>
                  <a:srgbClr val="000001"/>
                </a:solidFill>
                <a:latin typeface="Gagalin"/>
                <a:ea typeface="Gagalin"/>
                <a:cs typeface="Gagalin"/>
                <a:sym typeface="Gagalin"/>
              </a:rPr>
              <a:t>Calories are estimated using machine learning regression techniques</a:t>
            </a:r>
          </a:p>
          <a:p>
            <a:pPr marL="820421" lvl="1" indent="-410210" algn="l">
              <a:lnSpc>
                <a:spcPts val="5700"/>
              </a:lnSpc>
              <a:buFont typeface="Arial"/>
              <a:buChar char="•"/>
            </a:pPr>
            <a:r>
              <a:rPr lang="en-US" sz="3800">
                <a:solidFill>
                  <a:srgbClr val="000001"/>
                </a:solidFill>
                <a:latin typeface="Gagalin"/>
                <a:ea typeface="Gagalin"/>
                <a:cs typeface="Gagalin"/>
                <a:sym typeface="Gagalin"/>
              </a:rPr>
              <a:t>Nutritional attributes such as carbohydrates, protein, fat, sugar, and fibre are used as input features</a:t>
            </a:r>
          </a:p>
          <a:p>
            <a:pPr marL="820421" lvl="1" indent="-410210" algn="l">
              <a:lnSpc>
                <a:spcPts val="5700"/>
              </a:lnSpc>
              <a:buFont typeface="Arial"/>
              <a:buChar char="•"/>
            </a:pPr>
            <a:r>
              <a:rPr lang="en-US" sz="3800">
                <a:solidFill>
                  <a:srgbClr val="000001"/>
                </a:solidFill>
                <a:latin typeface="Gagalin"/>
                <a:ea typeface="Gagalin"/>
                <a:cs typeface="Gagalin"/>
                <a:sym typeface="Gagalin"/>
              </a:rPr>
              <a:t>Goal is to compare multiple regression models and identify the best-performing approach.</a:t>
            </a:r>
          </a:p>
        </p:txBody>
      </p: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4CC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7920038" y="-6319838"/>
            <a:ext cx="2447925" cy="16230600"/>
          </a:xfrm>
          <a:custGeom>
            <a:avLst/>
            <a:gdLst/>
            <a:ahLst/>
            <a:cxnLst/>
            <a:rect l="l" t="t" r="r" b="b"/>
            <a:pathLst>
              <a:path w="2447925" h="16230600">
                <a:moveTo>
                  <a:pt x="0" y="16230600"/>
                </a:moveTo>
                <a:lnTo>
                  <a:pt x="0" y="0"/>
                </a:lnTo>
                <a:lnTo>
                  <a:pt x="2447924" y="0"/>
                </a:lnTo>
                <a:lnTo>
                  <a:pt x="2447924" y="16230600"/>
                </a:lnTo>
                <a:lnTo>
                  <a:pt x="0" y="16230600"/>
                </a:lnTo>
                <a:close/>
              </a:path>
            </a:pathLst>
          </a:custGeom>
          <a:blipFill>
            <a:blip r:embed="rId2"/>
            <a:stretch>
              <a:fillRect l="-139659" r="-287867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28700" y="3829050"/>
            <a:ext cx="16230600" cy="5429250"/>
            <a:chOff x="0" y="0"/>
            <a:chExt cx="5788168" cy="1936183"/>
          </a:xfrm>
        </p:grpSpPr>
        <p:sp>
          <p:nvSpPr>
            <p:cNvPr id="4" name="Freeform 4"/>
            <p:cNvSpPr/>
            <p:nvPr/>
          </p:nvSpPr>
          <p:spPr>
            <a:xfrm>
              <a:off x="-139" y="0"/>
              <a:ext cx="5788180" cy="1936056"/>
            </a:xfrm>
            <a:custGeom>
              <a:avLst/>
              <a:gdLst/>
              <a:ahLst/>
              <a:cxnLst/>
              <a:rect l="l" t="t" r="r" b="b"/>
              <a:pathLst>
                <a:path w="5788180" h="1936056">
                  <a:moveTo>
                    <a:pt x="5772051" y="184404"/>
                  </a:moveTo>
                  <a:cubicBezTo>
                    <a:pt x="5771670" y="123444"/>
                    <a:pt x="5781068" y="6604"/>
                    <a:pt x="5781068" y="6604"/>
                  </a:cubicBezTo>
                  <a:lnTo>
                    <a:pt x="5636161" y="4318"/>
                  </a:lnTo>
                  <a:lnTo>
                    <a:pt x="5430675" y="14097"/>
                  </a:lnTo>
                  <a:cubicBezTo>
                    <a:pt x="5430675" y="14097"/>
                    <a:pt x="5097046" y="-1905"/>
                    <a:pt x="5065169" y="13081"/>
                  </a:cubicBezTo>
                  <a:cubicBezTo>
                    <a:pt x="5033165" y="28067"/>
                    <a:pt x="4967252" y="4318"/>
                    <a:pt x="4967252" y="4318"/>
                  </a:cubicBezTo>
                  <a:lnTo>
                    <a:pt x="920508" y="2413"/>
                  </a:lnTo>
                  <a:lnTo>
                    <a:pt x="629551" y="1651"/>
                  </a:lnTo>
                  <a:lnTo>
                    <a:pt x="402602" y="9525"/>
                  </a:lnTo>
                  <a:lnTo>
                    <a:pt x="138823" y="8763"/>
                  </a:lnTo>
                  <a:lnTo>
                    <a:pt x="38747" y="0"/>
                  </a:lnTo>
                  <a:cubicBezTo>
                    <a:pt x="22872" y="0"/>
                    <a:pt x="10045" y="12700"/>
                    <a:pt x="10045" y="28575"/>
                  </a:cubicBezTo>
                  <a:lnTo>
                    <a:pt x="26301" y="273685"/>
                  </a:lnTo>
                  <a:lnTo>
                    <a:pt x="8521" y="545084"/>
                  </a:lnTo>
                  <a:lnTo>
                    <a:pt x="6362" y="1290388"/>
                  </a:lnTo>
                  <a:lnTo>
                    <a:pt x="14363" y="1469204"/>
                  </a:lnTo>
                  <a:cubicBezTo>
                    <a:pt x="14363" y="1469204"/>
                    <a:pt x="-10656" y="1510352"/>
                    <a:pt x="5346" y="1670372"/>
                  </a:cubicBezTo>
                  <a:cubicBezTo>
                    <a:pt x="21348" y="1830392"/>
                    <a:pt x="38620" y="1925642"/>
                    <a:pt x="38620" y="1925642"/>
                  </a:cubicBezTo>
                  <a:lnTo>
                    <a:pt x="122186" y="1925896"/>
                  </a:lnTo>
                  <a:lnTo>
                    <a:pt x="294906" y="1909386"/>
                  </a:lnTo>
                  <a:lnTo>
                    <a:pt x="521855" y="1926912"/>
                  </a:lnTo>
                  <a:lnTo>
                    <a:pt x="760488" y="1936056"/>
                  </a:lnTo>
                  <a:lnTo>
                    <a:pt x="895870" y="1910910"/>
                  </a:lnTo>
                  <a:lnTo>
                    <a:pt x="998105" y="1928182"/>
                  </a:lnTo>
                  <a:lnTo>
                    <a:pt x="5032022" y="1930087"/>
                  </a:lnTo>
                  <a:lnTo>
                    <a:pt x="5274973" y="1930722"/>
                  </a:lnTo>
                  <a:lnTo>
                    <a:pt x="5511828" y="1921070"/>
                  </a:lnTo>
                  <a:lnTo>
                    <a:pt x="5698137" y="1931865"/>
                  </a:lnTo>
                  <a:lnTo>
                    <a:pt x="5775607" y="1932119"/>
                  </a:lnTo>
                  <a:lnTo>
                    <a:pt x="5775988" y="1784164"/>
                  </a:lnTo>
                  <a:lnTo>
                    <a:pt x="5776242" y="1670499"/>
                  </a:lnTo>
                  <a:lnTo>
                    <a:pt x="5768368" y="1465013"/>
                  </a:lnTo>
                  <a:lnTo>
                    <a:pt x="5777258" y="1296865"/>
                  </a:lnTo>
                  <a:lnTo>
                    <a:pt x="5779036" y="669671"/>
                  </a:lnTo>
                  <a:lnTo>
                    <a:pt x="5788180" y="422656"/>
                  </a:lnTo>
                  <a:cubicBezTo>
                    <a:pt x="5788180" y="422656"/>
                    <a:pt x="5772178" y="245110"/>
                    <a:pt x="5771797" y="184150"/>
                  </a:cubicBezTo>
                  <a:close/>
                </a:path>
              </a:pathLst>
            </a:custGeom>
            <a:solidFill>
              <a:srgbClr val="FFFAEB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1743725" y="4167524"/>
            <a:ext cx="4381500" cy="1143000"/>
            <a:chOff x="0" y="0"/>
            <a:chExt cx="1153975" cy="30103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153975" cy="301037"/>
            </a:xfrm>
            <a:custGeom>
              <a:avLst/>
              <a:gdLst/>
              <a:ahLst/>
              <a:cxnLst/>
              <a:rect l="l" t="t" r="r" b="b"/>
              <a:pathLst>
                <a:path w="1153975" h="301037">
                  <a:moveTo>
                    <a:pt x="0" y="0"/>
                  </a:moveTo>
                  <a:lnTo>
                    <a:pt x="1153975" y="0"/>
                  </a:lnTo>
                  <a:lnTo>
                    <a:pt x="1153975" y="301037"/>
                  </a:lnTo>
                  <a:lnTo>
                    <a:pt x="0" y="301037"/>
                  </a:lnTo>
                  <a:close/>
                </a:path>
              </a:pathLst>
            </a:custGeom>
            <a:solidFill>
              <a:srgbClr val="F1D6B8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66675"/>
              <a:ext cx="1153975" cy="367712"/>
            </a:xfrm>
            <a:prstGeom prst="rect">
              <a:avLst/>
            </a:prstGeom>
          </p:spPr>
          <p:txBody>
            <a:bodyPr lIns="152400" tIns="152400" rIns="152400" bIns="152400" rtlCol="0" anchor="ctr"/>
            <a:lstStyle/>
            <a:p>
              <a:pPr marL="0" lvl="0" indent="0" algn="ctr">
                <a:lnSpc>
                  <a:spcPts val="3250"/>
                </a:lnSpc>
                <a:spcBef>
                  <a:spcPct val="0"/>
                </a:spcBef>
              </a:pPr>
              <a:r>
                <a:rPr lang="en-US" sz="2600">
                  <a:solidFill>
                    <a:srgbClr val="000001"/>
                  </a:solidFill>
                  <a:latin typeface="Carlito"/>
                  <a:ea typeface="Carlito"/>
                  <a:cs typeface="Carlito"/>
                  <a:sym typeface="Carlito"/>
                </a:rPr>
                <a:t>Artificial Intelligence concept used: Machine Learning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6953250" y="4167524"/>
            <a:ext cx="4381500" cy="1143000"/>
            <a:chOff x="0" y="0"/>
            <a:chExt cx="1153975" cy="30103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153975" cy="301037"/>
            </a:xfrm>
            <a:custGeom>
              <a:avLst/>
              <a:gdLst/>
              <a:ahLst/>
              <a:cxnLst/>
              <a:rect l="l" t="t" r="r" b="b"/>
              <a:pathLst>
                <a:path w="1153975" h="301037">
                  <a:moveTo>
                    <a:pt x="0" y="0"/>
                  </a:moveTo>
                  <a:lnTo>
                    <a:pt x="1153975" y="0"/>
                  </a:lnTo>
                  <a:lnTo>
                    <a:pt x="1153975" y="301037"/>
                  </a:lnTo>
                  <a:lnTo>
                    <a:pt x="0" y="301037"/>
                  </a:lnTo>
                  <a:close/>
                </a:path>
              </a:pathLst>
            </a:custGeom>
            <a:solidFill>
              <a:srgbClr val="F1D6B8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66675"/>
              <a:ext cx="1153975" cy="367712"/>
            </a:xfrm>
            <a:prstGeom prst="rect">
              <a:avLst/>
            </a:prstGeom>
          </p:spPr>
          <p:txBody>
            <a:bodyPr lIns="152400" tIns="152400" rIns="152400" bIns="152400" rtlCol="0" anchor="ctr"/>
            <a:lstStyle/>
            <a:p>
              <a:pPr marL="0" lvl="0" indent="0" algn="ctr">
                <a:lnSpc>
                  <a:spcPts val="3250"/>
                </a:lnSpc>
                <a:spcBef>
                  <a:spcPct val="0"/>
                </a:spcBef>
              </a:pPr>
              <a:r>
                <a:rPr lang="en-US" sz="2600">
                  <a:solidFill>
                    <a:srgbClr val="000001"/>
                  </a:solidFill>
                  <a:latin typeface="Carlito"/>
                  <a:ea typeface="Carlito"/>
                  <a:cs typeface="Carlito"/>
                  <a:sym typeface="Carlito"/>
                </a:rPr>
                <a:t>Learning type: Supervised Learning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2163425" y="4167524"/>
            <a:ext cx="4381500" cy="1143000"/>
            <a:chOff x="0" y="0"/>
            <a:chExt cx="1153975" cy="30103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153975" cy="301037"/>
            </a:xfrm>
            <a:custGeom>
              <a:avLst/>
              <a:gdLst/>
              <a:ahLst/>
              <a:cxnLst/>
              <a:rect l="l" t="t" r="r" b="b"/>
              <a:pathLst>
                <a:path w="1153975" h="301037">
                  <a:moveTo>
                    <a:pt x="0" y="0"/>
                  </a:moveTo>
                  <a:lnTo>
                    <a:pt x="1153975" y="0"/>
                  </a:lnTo>
                  <a:lnTo>
                    <a:pt x="1153975" y="301037"/>
                  </a:lnTo>
                  <a:lnTo>
                    <a:pt x="0" y="301037"/>
                  </a:lnTo>
                  <a:close/>
                </a:path>
              </a:pathLst>
            </a:custGeom>
            <a:solidFill>
              <a:srgbClr val="F1D6B8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66675"/>
              <a:ext cx="1153975" cy="367712"/>
            </a:xfrm>
            <a:prstGeom prst="rect">
              <a:avLst/>
            </a:prstGeom>
          </p:spPr>
          <p:txBody>
            <a:bodyPr lIns="152400" tIns="152400" rIns="152400" bIns="152400" rtlCol="0" anchor="ctr"/>
            <a:lstStyle/>
            <a:p>
              <a:pPr marL="0" lvl="0" indent="0" algn="ctr">
                <a:lnSpc>
                  <a:spcPts val="3250"/>
                </a:lnSpc>
                <a:spcBef>
                  <a:spcPct val="0"/>
                </a:spcBef>
              </a:pPr>
              <a:r>
                <a:rPr lang="en-US" sz="2600">
                  <a:solidFill>
                    <a:srgbClr val="000001"/>
                  </a:solidFill>
                  <a:latin typeface="Carlito"/>
                  <a:ea typeface="Carlito"/>
                  <a:cs typeface="Carlito"/>
                  <a:sym typeface="Carlito"/>
                </a:rPr>
                <a:t>Problem type: Regression</a:t>
              </a:r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3429000" y="1347470"/>
            <a:ext cx="11430000" cy="962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480"/>
              </a:lnSpc>
              <a:spcBef>
                <a:spcPct val="0"/>
              </a:spcBef>
            </a:pPr>
            <a:r>
              <a:rPr lang="en-US" sz="6800">
                <a:solidFill>
                  <a:srgbClr val="000001"/>
                </a:solidFill>
                <a:latin typeface="Gagalin"/>
                <a:ea typeface="Gagalin"/>
                <a:cs typeface="Gagalin"/>
                <a:sym typeface="Gagalin"/>
              </a:rPr>
              <a:t>AI Concepts Used</a:t>
            </a:r>
          </a:p>
        </p:txBody>
      </p:sp>
      <p:sp>
        <p:nvSpPr>
          <p:cNvPr id="15" name="AutoShape 15"/>
          <p:cNvSpPr/>
          <p:nvPr/>
        </p:nvSpPr>
        <p:spPr>
          <a:xfrm>
            <a:off x="6125225" y="4758074"/>
            <a:ext cx="828025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6" name="AutoShape 16"/>
          <p:cNvSpPr/>
          <p:nvPr/>
        </p:nvSpPr>
        <p:spPr>
          <a:xfrm>
            <a:off x="11335400" y="4719974"/>
            <a:ext cx="828025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7" name="AutoShape 17"/>
          <p:cNvSpPr/>
          <p:nvPr/>
        </p:nvSpPr>
        <p:spPr>
          <a:xfrm>
            <a:off x="14354175" y="5310524"/>
            <a:ext cx="0" cy="828025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8" name="AutoShape 18"/>
          <p:cNvSpPr/>
          <p:nvPr/>
        </p:nvSpPr>
        <p:spPr>
          <a:xfrm>
            <a:off x="4283679" y="6138549"/>
            <a:ext cx="10070496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9" name="AutoShape 19"/>
          <p:cNvSpPr/>
          <p:nvPr/>
        </p:nvSpPr>
        <p:spPr>
          <a:xfrm>
            <a:off x="4283679" y="6129662"/>
            <a:ext cx="0" cy="828025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20" name="Group 20"/>
          <p:cNvGrpSpPr/>
          <p:nvPr/>
        </p:nvGrpSpPr>
        <p:grpSpPr>
          <a:xfrm>
            <a:off x="2783380" y="7014948"/>
            <a:ext cx="3000597" cy="1143000"/>
            <a:chOff x="0" y="0"/>
            <a:chExt cx="790281" cy="301037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790281" cy="301037"/>
            </a:xfrm>
            <a:custGeom>
              <a:avLst/>
              <a:gdLst/>
              <a:ahLst/>
              <a:cxnLst/>
              <a:rect l="l" t="t" r="r" b="b"/>
              <a:pathLst>
                <a:path w="790281" h="301037">
                  <a:moveTo>
                    <a:pt x="0" y="0"/>
                  </a:moveTo>
                  <a:lnTo>
                    <a:pt x="790281" y="0"/>
                  </a:lnTo>
                  <a:lnTo>
                    <a:pt x="790281" y="301037"/>
                  </a:lnTo>
                  <a:lnTo>
                    <a:pt x="0" y="301037"/>
                  </a:lnTo>
                  <a:close/>
                </a:path>
              </a:pathLst>
            </a:custGeom>
            <a:solidFill>
              <a:srgbClr val="F1D6B8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66675"/>
              <a:ext cx="790281" cy="367712"/>
            </a:xfrm>
            <a:prstGeom prst="rect">
              <a:avLst/>
            </a:prstGeom>
          </p:spPr>
          <p:txBody>
            <a:bodyPr lIns="152400" tIns="152400" rIns="152400" bIns="152400" rtlCol="0" anchor="ctr"/>
            <a:lstStyle/>
            <a:p>
              <a:pPr marL="0" lvl="0" indent="0" algn="ctr">
                <a:lnSpc>
                  <a:spcPts val="3250"/>
                </a:lnSpc>
                <a:spcBef>
                  <a:spcPct val="0"/>
                </a:spcBef>
              </a:pPr>
              <a:r>
                <a:rPr lang="en-US" sz="2600">
                  <a:solidFill>
                    <a:srgbClr val="000001"/>
                  </a:solidFill>
                  <a:latin typeface="Carlito"/>
                  <a:ea typeface="Carlito"/>
                  <a:cs typeface="Carlito"/>
                  <a:sym typeface="Carlito"/>
                </a:rPr>
                <a:t>Linear Regression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4026971" y="6643116"/>
            <a:ext cx="513416" cy="544017"/>
            <a:chOff x="0" y="0"/>
            <a:chExt cx="684554" cy="725356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684554" cy="725356"/>
            </a:xfrm>
            <a:custGeom>
              <a:avLst/>
              <a:gdLst/>
              <a:ahLst/>
              <a:cxnLst/>
              <a:rect l="l" t="t" r="r" b="b"/>
              <a:pathLst>
                <a:path w="684554" h="725356">
                  <a:moveTo>
                    <a:pt x="0" y="0"/>
                  </a:moveTo>
                  <a:lnTo>
                    <a:pt x="684554" y="0"/>
                  </a:lnTo>
                  <a:lnTo>
                    <a:pt x="684554" y="725356"/>
                  </a:lnTo>
                  <a:lnTo>
                    <a:pt x="0" y="7253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5" name="Freeform 25"/>
            <p:cNvSpPr/>
            <p:nvPr/>
          </p:nvSpPr>
          <p:spPr>
            <a:xfrm>
              <a:off x="236346" y="145554"/>
              <a:ext cx="173328" cy="464271"/>
            </a:xfrm>
            <a:custGeom>
              <a:avLst/>
              <a:gdLst/>
              <a:ahLst/>
              <a:cxnLst/>
              <a:rect l="l" t="t" r="r" b="b"/>
              <a:pathLst>
                <a:path w="173328" h="464271">
                  <a:moveTo>
                    <a:pt x="0" y="0"/>
                  </a:moveTo>
                  <a:lnTo>
                    <a:pt x="173328" y="0"/>
                  </a:lnTo>
                  <a:lnTo>
                    <a:pt x="173328" y="464271"/>
                  </a:lnTo>
                  <a:lnTo>
                    <a:pt x="0" y="4642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id="26" name="AutoShape 26"/>
          <p:cNvSpPr/>
          <p:nvPr/>
        </p:nvSpPr>
        <p:spPr>
          <a:xfrm>
            <a:off x="9163050" y="6129662"/>
            <a:ext cx="0" cy="828025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27" name="Group 27"/>
          <p:cNvGrpSpPr/>
          <p:nvPr/>
        </p:nvGrpSpPr>
        <p:grpSpPr>
          <a:xfrm>
            <a:off x="7643701" y="7014948"/>
            <a:ext cx="3095887" cy="1143000"/>
            <a:chOff x="0" y="0"/>
            <a:chExt cx="815378" cy="301037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815378" cy="301037"/>
            </a:xfrm>
            <a:custGeom>
              <a:avLst/>
              <a:gdLst/>
              <a:ahLst/>
              <a:cxnLst/>
              <a:rect l="l" t="t" r="r" b="b"/>
              <a:pathLst>
                <a:path w="815378" h="301037">
                  <a:moveTo>
                    <a:pt x="0" y="0"/>
                  </a:moveTo>
                  <a:lnTo>
                    <a:pt x="815378" y="0"/>
                  </a:lnTo>
                  <a:lnTo>
                    <a:pt x="815378" y="301037"/>
                  </a:lnTo>
                  <a:lnTo>
                    <a:pt x="0" y="301037"/>
                  </a:lnTo>
                  <a:close/>
                </a:path>
              </a:pathLst>
            </a:custGeom>
            <a:solidFill>
              <a:srgbClr val="F1D6B8"/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0" y="-66675"/>
              <a:ext cx="815378" cy="367712"/>
            </a:xfrm>
            <a:prstGeom prst="rect">
              <a:avLst/>
            </a:prstGeom>
          </p:spPr>
          <p:txBody>
            <a:bodyPr lIns="152400" tIns="152400" rIns="152400" bIns="152400" rtlCol="0" anchor="ctr"/>
            <a:lstStyle/>
            <a:p>
              <a:pPr marL="0" lvl="0" indent="0" algn="ctr">
                <a:lnSpc>
                  <a:spcPts val="3250"/>
                </a:lnSpc>
                <a:spcBef>
                  <a:spcPct val="0"/>
                </a:spcBef>
              </a:pPr>
              <a:r>
                <a:rPr lang="en-US" sz="2600">
                  <a:solidFill>
                    <a:srgbClr val="000001"/>
                  </a:solidFill>
                  <a:latin typeface="Carlito"/>
                  <a:ea typeface="Carlito"/>
                  <a:cs typeface="Carlito"/>
                  <a:sym typeface="Carlito"/>
                </a:rPr>
                <a:t>Decision Tree Regressor</a:t>
              </a:r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8920027" y="6672248"/>
            <a:ext cx="490427" cy="514884"/>
            <a:chOff x="0" y="0"/>
            <a:chExt cx="653903" cy="686513"/>
          </a:xfrm>
        </p:grpSpPr>
        <p:sp>
          <p:nvSpPr>
            <p:cNvPr id="31" name="Freeform 31"/>
            <p:cNvSpPr/>
            <p:nvPr/>
          </p:nvSpPr>
          <p:spPr>
            <a:xfrm rot="-5400000">
              <a:off x="-16305" y="16305"/>
              <a:ext cx="686513" cy="653903"/>
            </a:xfrm>
            <a:custGeom>
              <a:avLst/>
              <a:gdLst/>
              <a:ahLst/>
              <a:cxnLst/>
              <a:rect l="l" t="t" r="r" b="b"/>
              <a:pathLst>
                <a:path w="686513" h="653903">
                  <a:moveTo>
                    <a:pt x="0" y="0"/>
                  </a:moveTo>
                  <a:lnTo>
                    <a:pt x="686513" y="0"/>
                  </a:lnTo>
                  <a:lnTo>
                    <a:pt x="686513" y="653903"/>
                  </a:lnTo>
                  <a:lnTo>
                    <a:pt x="0" y="6539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32" name="Freeform 32"/>
            <p:cNvSpPr/>
            <p:nvPr/>
          </p:nvSpPr>
          <p:spPr>
            <a:xfrm>
              <a:off x="174225" y="131398"/>
              <a:ext cx="352116" cy="423716"/>
            </a:xfrm>
            <a:custGeom>
              <a:avLst/>
              <a:gdLst/>
              <a:ahLst/>
              <a:cxnLst/>
              <a:rect l="l" t="t" r="r" b="b"/>
              <a:pathLst>
                <a:path w="352116" h="423716">
                  <a:moveTo>
                    <a:pt x="0" y="0"/>
                  </a:moveTo>
                  <a:lnTo>
                    <a:pt x="352116" y="0"/>
                  </a:lnTo>
                  <a:lnTo>
                    <a:pt x="352116" y="423716"/>
                  </a:lnTo>
                  <a:lnTo>
                    <a:pt x="0" y="4237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33" name="AutoShape 33"/>
          <p:cNvSpPr/>
          <p:nvPr/>
        </p:nvSpPr>
        <p:spPr>
          <a:xfrm>
            <a:off x="14354175" y="6127591"/>
            <a:ext cx="0" cy="828025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4" name="Group 34"/>
          <p:cNvGrpSpPr/>
          <p:nvPr/>
        </p:nvGrpSpPr>
        <p:grpSpPr>
          <a:xfrm>
            <a:off x="12806232" y="7014948"/>
            <a:ext cx="3095887" cy="1143000"/>
            <a:chOff x="0" y="0"/>
            <a:chExt cx="815378" cy="301037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815378" cy="301037"/>
            </a:xfrm>
            <a:custGeom>
              <a:avLst/>
              <a:gdLst/>
              <a:ahLst/>
              <a:cxnLst/>
              <a:rect l="l" t="t" r="r" b="b"/>
              <a:pathLst>
                <a:path w="815378" h="301037">
                  <a:moveTo>
                    <a:pt x="0" y="0"/>
                  </a:moveTo>
                  <a:lnTo>
                    <a:pt x="815378" y="0"/>
                  </a:lnTo>
                  <a:lnTo>
                    <a:pt x="815378" y="301037"/>
                  </a:lnTo>
                  <a:lnTo>
                    <a:pt x="0" y="301037"/>
                  </a:lnTo>
                  <a:close/>
                </a:path>
              </a:pathLst>
            </a:custGeom>
            <a:solidFill>
              <a:srgbClr val="F1D6B8"/>
            </a:solidFill>
          </p:spPr>
        </p:sp>
        <p:sp>
          <p:nvSpPr>
            <p:cNvPr id="36" name="TextBox 36"/>
            <p:cNvSpPr txBox="1"/>
            <p:nvPr/>
          </p:nvSpPr>
          <p:spPr>
            <a:xfrm>
              <a:off x="0" y="-66675"/>
              <a:ext cx="815378" cy="367712"/>
            </a:xfrm>
            <a:prstGeom prst="rect">
              <a:avLst/>
            </a:prstGeom>
          </p:spPr>
          <p:txBody>
            <a:bodyPr lIns="152400" tIns="152400" rIns="152400" bIns="152400" rtlCol="0" anchor="ctr"/>
            <a:lstStyle/>
            <a:p>
              <a:pPr marL="0" lvl="0" indent="0" algn="ctr">
                <a:lnSpc>
                  <a:spcPts val="3250"/>
                </a:lnSpc>
                <a:spcBef>
                  <a:spcPct val="0"/>
                </a:spcBef>
              </a:pPr>
              <a:r>
                <a:rPr lang="en-US" sz="2600">
                  <a:solidFill>
                    <a:srgbClr val="000001"/>
                  </a:solidFill>
                  <a:latin typeface="Carlito"/>
                  <a:ea typeface="Carlito"/>
                  <a:cs typeface="Carlito"/>
                  <a:sym typeface="Carlito"/>
                </a:rPr>
                <a:t>Random Forest Regressor</a:t>
              </a:r>
            </a:p>
          </p:txBody>
        </p:sp>
      </p:grpSp>
      <p:grpSp>
        <p:nvGrpSpPr>
          <p:cNvPr id="37" name="Group 37"/>
          <p:cNvGrpSpPr/>
          <p:nvPr/>
        </p:nvGrpSpPr>
        <p:grpSpPr>
          <a:xfrm>
            <a:off x="14101913" y="6672248"/>
            <a:ext cx="490427" cy="514884"/>
            <a:chOff x="0" y="0"/>
            <a:chExt cx="653903" cy="686513"/>
          </a:xfrm>
        </p:grpSpPr>
        <p:sp>
          <p:nvSpPr>
            <p:cNvPr id="38" name="Freeform 38"/>
            <p:cNvSpPr/>
            <p:nvPr/>
          </p:nvSpPr>
          <p:spPr>
            <a:xfrm rot="-5400000">
              <a:off x="-16305" y="16305"/>
              <a:ext cx="686513" cy="653903"/>
            </a:xfrm>
            <a:custGeom>
              <a:avLst/>
              <a:gdLst/>
              <a:ahLst/>
              <a:cxnLst/>
              <a:rect l="l" t="t" r="r" b="b"/>
              <a:pathLst>
                <a:path w="686513" h="653903">
                  <a:moveTo>
                    <a:pt x="0" y="0"/>
                  </a:moveTo>
                  <a:lnTo>
                    <a:pt x="686513" y="0"/>
                  </a:lnTo>
                  <a:lnTo>
                    <a:pt x="686513" y="653903"/>
                  </a:lnTo>
                  <a:lnTo>
                    <a:pt x="0" y="6539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39" name="Freeform 39"/>
            <p:cNvSpPr/>
            <p:nvPr/>
          </p:nvSpPr>
          <p:spPr>
            <a:xfrm>
              <a:off x="120335" y="131398"/>
              <a:ext cx="338267" cy="423716"/>
            </a:xfrm>
            <a:custGeom>
              <a:avLst/>
              <a:gdLst/>
              <a:ahLst/>
              <a:cxnLst/>
              <a:rect l="l" t="t" r="r" b="b"/>
              <a:pathLst>
                <a:path w="338267" h="423716">
                  <a:moveTo>
                    <a:pt x="0" y="0"/>
                  </a:moveTo>
                  <a:lnTo>
                    <a:pt x="338267" y="0"/>
                  </a:lnTo>
                  <a:lnTo>
                    <a:pt x="338267" y="423716"/>
                  </a:lnTo>
                  <a:lnTo>
                    <a:pt x="0" y="4237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</p:grp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D6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9658350" y="1028700"/>
            <a:ext cx="7600950" cy="8229600"/>
            <a:chOff x="0" y="0"/>
            <a:chExt cx="5656337" cy="6124155"/>
          </a:xfrm>
        </p:grpSpPr>
        <p:sp>
          <p:nvSpPr>
            <p:cNvPr id="3" name="Freeform 3"/>
            <p:cNvSpPr/>
            <p:nvPr/>
          </p:nvSpPr>
          <p:spPr>
            <a:xfrm>
              <a:off x="0" y="-42"/>
              <a:ext cx="5656337" cy="6124197"/>
            </a:xfrm>
            <a:custGeom>
              <a:avLst/>
              <a:gdLst/>
              <a:ahLst/>
              <a:cxnLst/>
              <a:rect l="l" t="t" r="r" b="b"/>
              <a:pathLst>
                <a:path w="5656337" h="6124197">
                  <a:moveTo>
                    <a:pt x="5550674" y="6098797"/>
                  </a:moveTo>
                  <a:cubicBezTo>
                    <a:pt x="5550674" y="6098797"/>
                    <a:pt x="5529337" y="5850131"/>
                    <a:pt x="5530607" y="5832986"/>
                  </a:cubicBezTo>
                  <a:cubicBezTo>
                    <a:pt x="5532639" y="5805046"/>
                    <a:pt x="5610744" y="5689349"/>
                    <a:pt x="5610744" y="5689349"/>
                  </a:cubicBezTo>
                  <a:lnTo>
                    <a:pt x="5630937" y="5451986"/>
                  </a:lnTo>
                  <a:lnTo>
                    <a:pt x="5440437" y="5430904"/>
                  </a:lnTo>
                  <a:lnTo>
                    <a:pt x="5474474" y="5333622"/>
                  </a:lnTo>
                  <a:lnTo>
                    <a:pt x="5643637" y="5308222"/>
                  </a:lnTo>
                  <a:lnTo>
                    <a:pt x="5643637" y="696510"/>
                  </a:lnTo>
                  <a:lnTo>
                    <a:pt x="5618237" y="481372"/>
                  </a:lnTo>
                  <a:lnTo>
                    <a:pt x="5643637" y="385741"/>
                  </a:lnTo>
                  <a:lnTo>
                    <a:pt x="5461774" y="240834"/>
                  </a:lnTo>
                  <a:lnTo>
                    <a:pt x="5551689" y="253534"/>
                  </a:lnTo>
                  <a:lnTo>
                    <a:pt x="5643637" y="240834"/>
                  </a:lnTo>
                  <a:lnTo>
                    <a:pt x="5656337" y="190288"/>
                  </a:lnTo>
                  <a:lnTo>
                    <a:pt x="5643637" y="122851"/>
                  </a:lnTo>
                  <a:lnTo>
                    <a:pt x="5643637" y="25442"/>
                  </a:lnTo>
                  <a:cubicBezTo>
                    <a:pt x="5643637" y="25442"/>
                    <a:pt x="5503937" y="11726"/>
                    <a:pt x="5479935" y="12742"/>
                  </a:cubicBezTo>
                  <a:cubicBezTo>
                    <a:pt x="5453137" y="13885"/>
                    <a:pt x="5355601" y="25442"/>
                    <a:pt x="5355601" y="25442"/>
                  </a:cubicBezTo>
                  <a:lnTo>
                    <a:pt x="5212218" y="12742"/>
                  </a:lnTo>
                  <a:lnTo>
                    <a:pt x="623824" y="12742"/>
                  </a:lnTo>
                  <a:cubicBezTo>
                    <a:pt x="623824" y="12742"/>
                    <a:pt x="590931" y="-847"/>
                    <a:pt x="566547" y="42"/>
                  </a:cubicBezTo>
                  <a:cubicBezTo>
                    <a:pt x="514858" y="2074"/>
                    <a:pt x="303657" y="25442"/>
                    <a:pt x="303657" y="25442"/>
                  </a:cubicBezTo>
                  <a:lnTo>
                    <a:pt x="144780" y="42"/>
                  </a:lnTo>
                  <a:lnTo>
                    <a:pt x="0" y="12742"/>
                  </a:lnTo>
                  <a:lnTo>
                    <a:pt x="25400" y="347133"/>
                  </a:lnTo>
                  <a:lnTo>
                    <a:pt x="132207" y="487341"/>
                  </a:lnTo>
                  <a:lnTo>
                    <a:pt x="25400" y="714925"/>
                  </a:lnTo>
                  <a:lnTo>
                    <a:pt x="20955" y="5274821"/>
                  </a:lnTo>
                  <a:lnTo>
                    <a:pt x="19431" y="5556888"/>
                  </a:lnTo>
                  <a:cubicBezTo>
                    <a:pt x="19431" y="5556888"/>
                    <a:pt x="6731" y="5719321"/>
                    <a:pt x="6731" y="5723131"/>
                  </a:cubicBezTo>
                  <a:cubicBezTo>
                    <a:pt x="6731" y="5726941"/>
                    <a:pt x="32131" y="5853179"/>
                    <a:pt x="32131" y="5853179"/>
                  </a:cubicBezTo>
                  <a:lnTo>
                    <a:pt x="19431" y="6111497"/>
                  </a:lnTo>
                  <a:lnTo>
                    <a:pt x="238125" y="6124197"/>
                  </a:lnTo>
                  <a:lnTo>
                    <a:pt x="355346" y="6111497"/>
                  </a:lnTo>
                  <a:cubicBezTo>
                    <a:pt x="355346" y="6111497"/>
                    <a:pt x="552958" y="5769613"/>
                    <a:pt x="540258" y="5820413"/>
                  </a:cubicBezTo>
                  <a:cubicBezTo>
                    <a:pt x="527558" y="5871213"/>
                    <a:pt x="513207" y="6111497"/>
                    <a:pt x="513207" y="6111497"/>
                  </a:cubicBezTo>
                  <a:lnTo>
                    <a:pt x="5188469" y="6111497"/>
                  </a:lnTo>
                  <a:lnTo>
                    <a:pt x="5358776" y="6124197"/>
                  </a:lnTo>
                  <a:lnTo>
                    <a:pt x="5550800" y="6098797"/>
                  </a:lnTo>
                  <a:close/>
                </a:path>
              </a:pathLst>
            </a:custGeom>
            <a:solidFill>
              <a:srgbClr val="FFFAEB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1028700" y="1028700"/>
            <a:ext cx="7620000" cy="2857500"/>
          </a:xfrm>
          <a:custGeom>
            <a:avLst/>
            <a:gdLst/>
            <a:ahLst/>
            <a:cxnLst/>
            <a:rect l="l" t="t" r="r" b="b"/>
            <a:pathLst>
              <a:path w="7620000" h="2857500">
                <a:moveTo>
                  <a:pt x="0" y="0"/>
                </a:moveTo>
                <a:lnTo>
                  <a:pt x="7620000" y="0"/>
                </a:lnTo>
                <a:lnTo>
                  <a:pt x="7620000" y="2857500"/>
                </a:lnTo>
                <a:lnTo>
                  <a:pt x="0" y="28575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34" t="-1863" b="-237440"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028700" y="4495800"/>
            <a:ext cx="7620000" cy="4762500"/>
            <a:chOff x="0" y="0"/>
            <a:chExt cx="2717450" cy="1698406"/>
          </a:xfrm>
        </p:grpSpPr>
        <p:sp>
          <p:nvSpPr>
            <p:cNvPr id="6" name="Freeform 6"/>
            <p:cNvSpPr/>
            <p:nvPr/>
          </p:nvSpPr>
          <p:spPr>
            <a:xfrm>
              <a:off x="-139" y="0"/>
              <a:ext cx="2717462" cy="1698279"/>
            </a:xfrm>
            <a:custGeom>
              <a:avLst/>
              <a:gdLst/>
              <a:ahLst/>
              <a:cxnLst/>
              <a:rect l="l" t="t" r="r" b="b"/>
              <a:pathLst>
                <a:path w="2717462" h="1698279">
                  <a:moveTo>
                    <a:pt x="2701333" y="184404"/>
                  </a:moveTo>
                  <a:cubicBezTo>
                    <a:pt x="2700952" y="123444"/>
                    <a:pt x="2710350" y="6604"/>
                    <a:pt x="2710350" y="6604"/>
                  </a:cubicBezTo>
                  <a:lnTo>
                    <a:pt x="2565443" y="4318"/>
                  </a:lnTo>
                  <a:lnTo>
                    <a:pt x="2359957" y="14097"/>
                  </a:lnTo>
                  <a:cubicBezTo>
                    <a:pt x="2359957" y="14097"/>
                    <a:pt x="2026328" y="-1905"/>
                    <a:pt x="1994451" y="13081"/>
                  </a:cubicBezTo>
                  <a:cubicBezTo>
                    <a:pt x="1962447" y="28067"/>
                    <a:pt x="1896534" y="4318"/>
                    <a:pt x="1896534" y="4318"/>
                  </a:cubicBezTo>
                  <a:lnTo>
                    <a:pt x="920508" y="2413"/>
                  </a:lnTo>
                  <a:lnTo>
                    <a:pt x="629551" y="1651"/>
                  </a:lnTo>
                  <a:lnTo>
                    <a:pt x="402602" y="9525"/>
                  </a:lnTo>
                  <a:lnTo>
                    <a:pt x="138823" y="8763"/>
                  </a:lnTo>
                  <a:lnTo>
                    <a:pt x="38747" y="0"/>
                  </a:lnTo>
                  <a:cubicBezTo>
                    <a:pt x="22872" y="0"/>
                    <a:pt x="10045" y="12700"/>
                    <a:pt x="10045" y="28575"/>
                  </a:cubicBezTo>
                  <a:lnTo>
                    <a:pt x="26301" y="273685"/>
                  </a:lnTo>
                  <a:lnTo>
                    <a:pt x="8521" y="545084"/>
                  </a:lnTo>
                  <a:lnTo>
                    <a:pt x="6362" y="1052611"/>
                  </a:lnTo>
                  <a:lnTo>
                    <a:pt x="14363" y="1231427"/>
                  </a:lnTo>
                  <a:cubicBezTo>
                    <a:pt x="14363" y="1231427"/>
                    <a:pt x="-10656" y="1272575"/>
                    <a:pt x="5346" y="1432595"/>
                  </a:cubicBezTo>
                  <a:cubicBezTo>
                    <a:pt x="21348" y="1592615"/>
                    <a:pt x="38620" y="1687865"/>
                    <a:pt x="38620" y="1687865"/>
                  </a:cubicBezTo>
                  <a:lnTo>
                    <a:pt x="122186" y="1688119"/>
                  </a:lnTo>
                  <a:lnTo>
                    <a:pt x="294906" y="1671609"/>
                  </a:lnTo>
                  <a:lnTo>
                    <a:pt x="521855" y="1689135"/>
                  </a:lnTo>
                  <a:lnTo>
                    <a:pt x="760488" y="1698279"/>
                  </a:lnTo>
                  <a:lnTo>
                    <a:pt x="895870" y="1673133"/>
                  </a:lnTo>
                  <a:lnTo>
                    <a:pt x="998105" y="1690405"/>
                  </a:lnTo>
                  <a:lnTo>
                    <a:pt x="1961304" y="1692310"/>
                  </a:lnTo>
                  <a:lnTo>
                    <a:pt x="2204255" y="1692945"/>
                  </a:lnTo>
                  <a:lnTo>
                    <a:pt x="2441110" y="1683293"/>
                  </a:lnTo>
                  <a:lnTo>
                    <a:pt x="2627419" y="1694088"/>
                  </a:lnTo>
                  <a:lnTo>
                    <a:pt x="2704889" y="1694342"/>
                  </a:lnTo>
                  <a:lnTo>
                    <a:pt x="2705270" y="1546387"/>
                  </a:lnTo>
                  <a:lnTo>
                    <a:pt x="2705524" y="1432722"/>
                  </a:lnTo>
                  <a:lnTo>
                    <a:pt x="2697650" y="1227236"/>
                  </a:lnTo>
                  <a:lnTo>
                    <a:pt x="2706540" y="1059088"/>
                  </a:lnTo>
                  <a:lnTo>
                    <a:pt x="2708318" y="669671"/>
                  </a:lnTo>
                  <a:lnTo>
                    <a:pt x="2717462" y="422656"/>
                  </a:lnTo>
                  <a:cubicBezTo>
                    <a:pt x="2717462" y="422656"/>
                    <a:pt x="2701460" y="245110"/>
                    <a:pt x="2701079" y="184150"/>
                  </a:cubicBezTo>
                  <a:close/>
                </a:path>
              </a:pathLst>
            </a:custGeom>
            <a:solidFill>
              <a:srgbClr val="FFFAEB"/>
            </a:solidFill>
          </p:spPr>
        </p:sp>
      </p:grpSp>
      <p:sp>
        <p:nvSpPr>
          <p:cNvPr id="7" name="Freeform 7"/>
          <p:cNvSpPr/>
          <p:nvPr/>
        </p:nvSpPr>
        <p:spPr>
          <a:xfrm rot="-8215077">
            <a:off x="14820554" y="2088558"/>
            <a:ext cx="2030334" cy="564802"/>
          </a:xfrm>
          <a:custGeom>
            <a:avLst/>
            <a:gdLst/>
            <a:ahLst/>
            <a:cxnLst/>
            <a:rect l="l" t="t" r="r" b="b"/>
            <a:pathLst>
              <a:path w="2030334" h="564802">
                <a:moveTo>
                  <a:pt x="0" y="0"/>
                </a:moveTo>
                <a:lnTo>
                  <a:pt x="2030334" y="0"/>
                </a:lnTo>
                <a:lnTo>
                  <a:pt x="2030334" y="564802"/>
                </a:lnTo>
                <a:lnTo>
                  <a:pt x="0" y="5648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9955465" y="1640140"/>
            <a:ext cx="7006720" cy="7006720"/>
          </a:xfrm>
          <a:custGeom>
            <a:avLst/>
            <a:gdLst/>
            <a:ahLst/>
            <a:cxnLst/>
            <a:rect l="l" t="t" r="r" b="b"/>
            <a:pathLst>
              <a:path w="7006720" h="7006720">
                <a:moveTo>
                  <a:pt x="0" y="0"/>
                </a:moveTo>
                <a:lnTo>
                  <a:pt x="7006720" y="0"/>
                </a:lnTo>
                <a:lnTo>
                  <a:pt x="7006720" y="7006720"/>
                </a:lnTo>
                <a:lnTo>
                  <a:pt x="0" y="700672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314450" y="1537970"/>
            <a:ext cx="7048500" cy="19056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80"/>
              </a:lnSpc>
            </a:pPr>
            <a:r>
              <a:rPr lang="en-US" sz="6800">
                <a:solidFill>
                  <a:srgbClr val="000001"/>
                </a:solidFill>
                <a:latin typeface="Gagalin"/>
                <a:ea typeface="Gagalin"/>
                <a:cs typeface="Gagalin"/>
                <a:sym typeface="Gagalin"/>
              </a:rPr>
              <a:t>Research</a:t>
            </a:r>
          </a:p>
          <a:p>
            <a:pPr marL="0" lvl="0" indent="0" algn="ctr">
              <a:lnSpc>
                <a:spcPts val="7480"/>
              </a:lnSpc>
              <a:spcBef>
                <a:spcPct val="0"/>
              </a:spcBef>
            </a:pPr>
            <a:r>
              <a:rPr lang="en-US" sz="6800">
                <a:solidFill>
                  <a:srgbClr val="000001"/>
                </a:solidFill>
                <a:latin typeface="Gagalin"/>
                <a:ea typeface="Gagalin"/>
                <a:cs typeface="Gagalin"/>
                <a:sym typeface="Gagalin"/>
              </a:rPr>
              <a:t>Evidence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695450" y="4476750"/>
            <a:ext cx="6286500" cy="4724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698" lvl="1" indent="-323849" algn="l">
              <a:lnSpc>
                <a:spcPts val="3749"/>
              </a:lnSpc>
              <a:buFont typeface="Arial"/>
              <a:buChar char="•"/>
            </a:pPr>
            <a:r>
              <a:rPr lang="en-US" sz="2999">
                <a:solidFill>
                  <a:srgbClr val="000001"/>
                </a:solidFill>
                <a:latin typeface="Carlito"/>
                <a:ea typeface="Carlito"/>
                <a:cs typeface="Carlito"/>
                <a:sym typeface="Carlito"/>
              </a:rPr>
              <a:t>Previous studies show machine learning is effective in nutrition analysis</a:t>
            </a:r>
          </a:p>
          <a:p>
            <a:pPr marL="647698" lvl="1" indent="-323849" algn="l">
              <a:lnSpc>
                <a:spcPts val="3749"/>
              </a:lnSpc>
              <a:buFont typeface="Arial"/>
              <a:buChar char="•"/>
            </a:pPr>
            <a:r>
              <a:rPr lang="en-US" sz="2999">
                <a:solidFill>
                  <a:srgbClr val="000001"/>
                </a:solidFill>
                <a:latin typeface="Carlito"/>
                <a:ea typeface="Carlito"/>
                <a:cs typeface="Carlito"/>
                <a:sym typeface="Carlito"/>
              </a:rPr>
              <a:t>Regression models are used widely for calorie and nutrient prediction.</a:t>
            </a:r>
          </a:p>
          <a:p>
            <a:pPr marL="647698" lvl="1" indent="-323849" algn="l">
              <a:lnSpc>
                <a:spcPts val="3749"/>
              </a:lnSpc>
              <a:buFont typeface="Arial"/>
              <a:buChar char="•"/>
            </a:pPr>
            <a:r>
              <a:rPr lang="en-US" sz="2999">
                <a:solidFill>
                  <a:srgbClr val="000001"/>
                </a:solidFill>
                <a:latin typeface="Carlito"/>
                <a:ea typeface="Carlito"/>
                <a:cs typeface="Carlito"/>
                <a:sym typeface="Carlito"/>
              </a:rPr>
              <a:t>Random forest models are proven to handle non-linear data effectively.</a:t>
            </a:r>
          </a:p>
          <a:p>
            <a:pPr marL="647698" lvl="1" indent="-323849" algn="l">
              <a:lnSpc>
                <a:spcPts val="3749"/>
              </a:lnSpc>
              <a:buFont typeface="Arial"/>
              <a:buChar char="•"/>
            </a:pPr>
            <a:r>
              <a:rPr lang="en-US" sz="2999">
                <a:solidFill>
                  <a:srgbClr val="000001"/>
                </a:solidFill>
                <a:latin typeface="Carlito"/>
                <a:ea typeface="Carlito"/>
                <a:cs typeface="Carlito"/>
                <a:sym typeface="Carlito"/>
              </a:rPr>
              <a:t>Research supports use of ensemble models for improved accuracy.</a:t>
            </a:r>
          </a:p>
        </p:txBody>
      </p: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D6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3733800"/>
            <a:ext cx="7620000" cy="4438332"/>
            <a:chOff x="0" y="0"/>
            <a:chExt cx="2717450" cy="1582801"/>
          </a:xfrm>
        </p:grpSpPr>
        <p:sp>
          <p:nvSpPr>
            <p:cNvPr id="3" name="Freeform 3"/>
            <p:cNvSpPr/>
            <p:nvPr/>
          </p:nvSpPr>
          <p:spPr>
            <a:xfrm>
              <a:off x="-139" y="0"/>
              <a:ext cx="2717462" cy="1582674"/>
            </a:xfrm>
            <a:custGeom>
              <a:avLst/>
              <a:gdLst/>
              <a:ahLst/>
              <a:cxnLst/>
              <a:rect l="l" t="t" r="r" b="b"/>
              <a:pathLst>
                <a:path w="2717462" h="1582674">
                  <a:moveTo>
                    <a:pt x="2701333" y="184404"/>
                  </a:moveTo>
                  <a:cubicBezTo>
                    <a:pt x="2700952" y="123444"/>
                    <a:pt x="2710350" y="6604"/>
                    <a:pt x="2710350" y="6604"/>
                  </a:cubicBezTo>
                  <a:lnTo>
                    <a:pt x="2565443" y="4318"/>
                  </a:lnTo>
                  <a:lnTo>
                    <a:pt x="2359957" y="14097"/>
                  </a:lnTo>
                  <a:cubicBezTo>
                    <a:pt x="2359957" y="14097"/>
                    <a:pt x="2026328" y="-1905"/>
                    <a:pt x="1994451" y="13081"/>
                  </a:cubicBezTo>
                  <a:cubicBezTo>
                    <a:pt x="1962447" y="28067"/>
                    <a:pt x="1896534" y="4318"/>
                    <a:pt x="1896534" y="4318"/>
                  </a:cubicBezTo>
                  <a:lnTo>
                    <a:pt x="920508" y="2413"/>
                  </a:lnTo>
                  <a:lnTo>
                    <a:pt x="629551" y="1651"/>
                  </a:lnTo>
                  <a:lnTo>
                    <a:pt x="402602" y="9525"/>
                  </a:lnTo>
                  <a:lnTo>
                    <a:pt x="138823" y="8763"/>
                  </a:lnTo>
                  <a:lnTo>
                    <a:pt x="38747" y="0"/>
                  </a:lnTo>
                  <a:cubicBezTo>
                    <a:pt x="22872" y="0"/>
                    <a:pt x="10045" y="12700"/>
                    <a:pt x="10045" y="28575"/>
                  </a:cubicBezTo>
                  <a:lnTo>
                    <a:pt x="26301" y="273685"/>
                  </a:lnTo>
                  <a:lnTo>
                    <a:pt x="8521" y="545084"/>
                  </a:lnTo>
                  <a:lnTo>
                    <a:pt x="6362" y="937006"/>
                  </a:lnTo>
                  <a:lnTo>
                    <a:pt x="14363" y="1115822"/>
                  </a:lnTo>
                  <a:cubicBezTo>
                    <a:pt x="14363" y="1115822"/>
                    <a:pt x="-10656" y="1156970"/>
                    <a:pt x="5346" y="1316990"/>
                  </a:cubicBezTo>
                  <a:cubicBezTo>
                    <a:pt x="21348" y="1477010"/>
                    <a:pt x="38620" y="1572260"/>
                    <a:pt x="38620" y="1572260"/>
                  </a:cubicBezTo>
                  <a:lnTo>
                    <a:pt x="122186" y="1572514"/>
                  </a:lnTo>
                  <a:lnTo>
                    <a:pt x="294906" y="1556004"/>
                  </a:lnTo>
                  <a:lnTo>
                    <a:pt x="521855" y="1573530"/>
                  </a:lnTo>
                  <a:lnTo>
                    <a:pt x="760488" y="1582674"/>
                  </a:lnTo>
                  <a:lnTo>
                    <a:pt x="895870" y="1557528"/>
                  </a:lnTo>
                  <a:lnTo>
                    <a:pt x="998105" y="1574800"/>
                  </a:lnTo>
                  <a:lnTo>
                    <a:pt x="1961304" y="1576705"/>
                  </a:lnTo>
                  <a:lnTo>
                    <a:pt x="2204255" y="1577340"/>
                  </a:lnTo>
                  <a:lnTo>
                    <a:pt x="2441110" y="1567688"/>
                  </a:lnTo>
                  <a:lnTo>
                    <a:pt x="2627419" y="1578483"/>
                  </a:lnTo>
                  <a:lnTo>
                    <a:pt x="2704889" y="1578737"/>
                  </a:lnTo>
                  <a:lnTo>
                    <a:pt x="2705270" y="1430782"/>
                  </a:lnTo>
                  <a:lnTo>
                    <a:pt x="2705524" y="1317117"/>
                  </a:lnTo>
                  <a:lnTo>
                    <a:pt x="2697650" y="1111631"/>
                  </a:lnTo>
                  <a:lnTo>
                    <a:pt x="2706540" y="943483"/>
                  </a:lnTo>
                  <a:lnTo>
                    <a:pt x="2708318" y="669671"/>
                  </a:lnTo>
                  <a:lnTo>
                    <a:pt x="2717462" y="422656"/>
                  </a:lnTo>
                  <a:cubicBezTo>
                    <a:pt x="2717462" y="422656"/>
                    <a:pt x="2701460" y="245110"/>
                    <a:pt x="2701079" y="184150"/>
                  </a:cubicBezTo>
                  <a:close/>
                </a:path>
              </a:pathLst>
            </a:custGeom>
            <a:solidFill>
              <a:srgbClr val="FFFAEB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9639300" y="3733800"/>
            <a:ext cx="7620000" cy="4438332"/>
            <a:chOff x="0" y="0"/>
            <a:chExt cx="2717450" cy="1582801"/>
          </a:xfrm>
        </p:grpSpPr>
        <p:sp>
          <p:nvSpPr>
            <p:cNvPr id="5" name="Freeform 5"/>
            <p:cNvSpPr/>
            <p:nvPr/>
          </p:nvSpPr>
          <p:spPr>
            <a:xfrm>
              <a:off x="-139" y="0"/>
              <a:ext cx="2717462" cy="1582674"/>
            </a:xfrm>
            <a:custGeom>
              <a:avLst/>
              <a:gdLst/>
              <a:ahLst/>
              <a:cxnLst/>
              <a:rect l="l" t="t" r="r" b="b"/>
              <a:pathLst>
                <a:path w="2717462" h="1582674">
                  <a:moveTo>
                    <a:pt x="2701333" y="184404"/>
                  </a:moveTo>
                  <a:cubicBezTo>
                    <a:pt x="2700952" y="123444"/>
                    <a:pt x="2710350" y="6604"/>
                    <a:pt x="2710350" y="6604"/>
                  </a:cubicBezTo>
                  <a:lnTo>
                    <a:pt x="2565443" y="4318"/>
                  </a:lnTo>
                  <a:lnTo>
                    <a:pt x="2359957" y="14097"/>
                  </a:lnTo>
                  <a:cubicBezTo>
                    <a:pt x="2359957" y="14097"/>
                    <a:pt x="2026328" y="-1905"/>
                    <a:pt x="1994451" y="13081"/>
                  </a:cubicBezTo>
                  <a:cubicBezTo>
                    <a:pt x="1962447" y="28067"/>
                    <a:pt x="1896534" y="4318"/>
                    <a:pt x="1896534" y="4318"/>
                  </a:cubicBezTo>
                  <a:lnTo>
                    <a:pt x="920508" y="2413"/>
                  </a:lnTo>
                  <a:lnTo>
                    <a:pt x="629551" y="1651"/>
                  </a:lnTo>
                  <a:lnTo>
                    <a:pt x="402602" y="9525"/>
                  </a:lnTo>
                  <a:lnTo>
                    <a:pt x="138823" y="8763"/>
                  </a:lnTo>
                  <a:lnTo>
                    <a:pt x="38747" y="0"/>
                  </a:lnTo>
                  <a:cubicBezTo>
                    <a:pt x="22872" y="0"/>
                    <a:pt x="10045" y="12700"/>
                    <a:pt x="10045" y="28575"/>
                  </a:cubicBezTo>
                  <a:lnTo>
                    <a:pt x="26301" y="273685"/>
                  </a:lnTo>
                  <a:lnTo>
                    <a:pt x="8521" y="545084"/>
                  </a:lnTo>
                  <a:lnTo>
                    <a:pt x="6362" y="937006"/>
                  </a:lnTo>
                  <a:lnTo>
                    <a:pt x="14363" y="1115822"/>
                  </a:lnTo>
                  <a:cubicBezTo>
                    <a:pt x="14363" y="1115822"/>
                    <a:pt x="-10656" y="1156970"/>
                    <a:pt x="5346" y="1316990"/>
                  </a:cubicBezTo>
                  <a:cubicBezTo>
                    <a:pt x="21348" y="1477010"/>
                    <a:pt x="38620" y="1572260"/>
                    <a:pt x="38620" y="1572260"/>
                  </a:cubicBezTo>
                  <a:lnTo>
                    <a:pt x="122186" y="1572514"/>
                  </a:lnTo>
                  <a:lnTo>
                    <a:pt x="294906" y="1556004"/>
                  </a:lnTo>
                  <a:lnTo>
                    <a:pt x="521855" y="1573530"/>
                  </a:lnTo>
                  <a:lnTo>
                    <a:pt x="760488" y="1582674"/>
                  </a:lnTo>
                  <a:lnTo>
                    <a:pt x="895870" y="1557528"/>
                  </a:lnTo>
                  <a:lnTo>
                    <a:pt x="998105" y="1574800"/>
                  </a:lnTo>
                  <a:lnTo>
                    <a:pt x="1961304" y="1576705"/>
                  </a:lnTo>
                  <a:lnTo>
                    <a:pt x="2204255" y="1577340"/>
                  </a:lnTo>
                  <a:lnTo>
                    <a:pt x="2441110" y="1567688"/>
                  </a:lnTo>
                  <a:lnTo>
                    <a:pt x="2627419" y="1578483"/>
                  </a:lnTo>
                  <a:lnTo>
                    <a:pt x="2704889" y="1578737"/>
                  </a:lnTo>
                  <a:lnTo>
                    <a:pt x="2705270" y="1430782"/>
                  </a:lnTo>
                  <a:lnTo>
                    <a:pt x="2705524" y="1317117"/>
                  </a:lnTo>
                  <a:lnTo>
                    <a:pt x="2697650" y="1111631"/>
                  </a:lnTo>
                  <a:lnTo>
                    <a:pt x="2706540" y="943483"/>
                  </a:lnTo>
                  <a:lnTo>
                    <a:pt x="2708318" y="669671"/>
                  </a:lnTo>
                  <a:lnTo>
                    <a:pt x="2717462" y="422656"/>
                  </a:lnTo>
                  <a:cubicBezTo>
                    <a:pt x="2717462" y="422656"/>
                    <a:pt x="2701460" y="245110"/>
                    <a:pt x="2701079" y="184150"/>
                  </a:cubicBezTo>
                  <a:close/>
                </a:path>
              </a:pathLst>
            </a:custGeom>
            <a:solidFill>
              <a:srgbClr val="FFFAEB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790700" y="4293069"/>
            <a:ext cx="6096000" cy="1527806"/>
            <a:chOff x="0" y="0"/>
            <a:chExt cx="6069294" cy="152111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069421" cy="1521239"/>
            </a:xfrm>
            <a:custGeom>
              <a:avLst/>
              <a:gdLst/>
              <a:ahLst/>
              <a:cxnLst/>
              <a:rect l="l" t="t" r="r" b="b"/>
              <a:pathLst>
                <a:path w="6069421" h="1521239">
                  <a:moveTo>
                    <a:pt x="3175" y="0"/>
                  </a:moveTo>
                  <a:lnTo>
                    <a:pt x="175133" y="12700"/>
                  </a:lnTo>
                  <a:lnTo>
                    <a:pt x="5839805" y="12700"/>
                  </a:lnTo>
                  <a:cubicBezTo>
                    <a:pt x="5840821" y="12700"/>
                    <a:pt x="5880191" y="14097"/>
                    <a:pt x="5951311" y="25400"/>
                  </a:cubicBezTo>
                  <a:cubicBezTo>
                    <a:pt x="6031321" y="38100"/>
                    <a:pt x="6037036" y="38100"/>
                    <a:pt x="6037036" y="38100"/>
                  </a:cubicBezTo>
                  <a:lnTo>
                    <a:pt x="6037036" y="319278"/>
                  </a:lnTo>
                  <a:lnTo>
                    <a:pt x="5944834" y="341503"/>
                  </a:lnTo>
                  <a:lnTo>
                    <a:pt x="5880064" y="340614"/>
                  </a:lnTo>
                  <a:lnTo>
                    <a:pt x="5739221" y="343027"/>
                  </a:lnTo>
                  <a:lnTo>
                    <a:pt x="6044021" y="399034"/>
                  </a:lnTo>
                  <a:lnTo>
                    <a:pt x="6044021" y="942881"/>
                  </a:lnTo>
                  <a:lnTo>
                    <a:pt x="6056721" y="1165131"/>
                  </a:lnTo>
                  <a:lnTo>
                    <a:pt x="5751921" y="1171481"/>
                  </a:lnTo>
                  <a:lnTo>
                    <a:pt x="5853521" y="1196881"/>
                  </a:lnTo>
                  <a:cubicBezTo>
                    <a:pt x="5854664" y="1202596"/>
                    <a:pt x="5942421" y="1196881"/>
                    <a:pt x="5983061" y="1208311"/>
                  </a:cubicBezTo>
                  <a:cubicBezTo>
                    <a:pt x="6031448" y="1221900"/>
                    <a:pt x="6056721" y="1234981"/>
                    <a:pt x="6056721" y="1234981"/>
                  </a:cubicBezTo>
                  <a:cubicBezTo>
                    <a:pt x="6056721" y="1234981"/>
                    <a:pt x="6055578" y="1310165"/>
                    <a:pt x="6062436" y="1361473"/>
                  </a:cubicBezTo>
                  <a:cubicBezTo>
                    <a:pt x="6069294" y="1412781"/>
                    <a:pt x="6062436" y="1451135"/>
                    <a:pt x="6062436" y="1451135"/>
                  </a:cubicBezTo>
                  <a:lnTo>
                    <a:pt x="6069421" y="1488981"/>
                  </a:lnTo>
                  <a:lnTo>
                    <a:pt x="5929721" y="1501681"/>
                  </a:lnTo>
                  <a:cubicBezTo>
                    <a:pt x="5929721" y="1501681"/>
                    <a:pt x="5824057" y="1502570"/>
                    <a:pt x="5775289" y="1508539"/>
                  </a:cubicBezTo>
                  <a:cubicBezTo>
                    <a:pt x="5726521" y="1514508"/>
                    <a:pt x="5470489" y="1510825"/>
                    <a:pt x="5470489" y="1510825"/>
                  </a:cubicBezTo>
                  <a:lnTo>
                    <a:pt x="600202" y="1514381"/>
                  </a:lnTo>
                  <a:lnTo>
                    <a:pt x="343789" y="1508539"/>
                  </a:lnTo>
                  <a:cubicBezTo>
                    <a:pt x="343789" y="1508539"/>
                    <a:pt x="276987" y="1502697"/>
                    <a:pt x="228981" y="1508539"/>
                  </a:cubicBezTo>
                  <a:cubicBezTo>
                    <a:pt x="180975" y="1514381"/>
                    <a:pt x="153670" y="1521239"/>
                    <a:pt x="153670" y="1521239"/>
                  </a:cubicBezTo>
                  <a:lnTo>
                    <a:pt x="49657" y="1521239"/>
                  </a:lnTo>
                  <a:lnTo>
                    <a:pt x="36957" y="1311181"/>
                  </a:lnTo>
                  <a:cubicBezTo>
                    <a:pt x="36957" y="1311181"/>
                    <a:pt x="68580" y="1319817"/>
                    <a:pt x="169291" y="1264699"/>
                  </a:cubicBezTo>
                  <a:cubicBezTo>
                    <a:pt x="270002" y="1209581"/>
                    <a:pt x="295402" y="1196881"/>
                    <a:pt x="295402" y="1196881"/>
                  </a:cubicBezTo>
                  <a:lnTo>
                    <a:pt x="29845" y="1227996"/>
                  </a:lnTo>
                  <a:cubicBezTo>
                    <a:pt x="17653" y="1164369"/>
                    <a:pt x="3302" y="942881"/>
                    <a:pt x="3302" y="942881"/>
                  </a:cubicBezTo>
                  <a:lnTo>
                    <a:pt x="381" y="502920"/>
                  </a:lnTo>
                  <a:lnTo>
                    <a:pt x="2032" y="337185"/>
                  </a:lnTo>
                  <a:lnTo>
                    <a:pt x="333375" y="304800"/>
                  </a:lnTo>
                  <a:lnTo>
                    <a:pt x="3175" y="266700"/>
                  </a:lnTo>
                  <a:lnTo>
                    <a:pt x="7112" y="188468"/>
                  </a:lnTo>
                  <a:lnTo>
                    <a:pt x="0" y="77089"/>
                  </a:lnTo>
                  <a:lnTo>
                    <a:pt x="3175" y="0"/>
                  </a:lnTo>
                  <a:close/>
                </a:path>
              </a:pathLst>
            </a:custGeom>
            <a:solidFill>
              <a:srgbClr val="F1D6B8"/>
            </a:solidFill>
          </p:spPr>
        </p:sp>
      </p:grpSp>
      <p:sp>
        <p:nvSpPr>
          <p:cNvPr id="8" name="Freeform 8"/>
          <p:cNvSpPr/>
          <p:nvPr/>
        </p:nvSpPr>
        <p:spPr>
          <a:xfrm rot="5400000">
            <a:off x="8191508" y="-6134108"/>
            <a:ext cx="1904985" cy="16230600"/>
          </a:xfrm>
          <a:custGeom>
            <a:avLst/>
            <a:gdLst/>
            <a:ahLst/>
            <a:cxnLst/>
            <a:rect l="l" t="t" r="r" b="b"/>
            <a:pathLst>
              <a:path w="1904985" h="16230600">
                <a:moveTo>
                  <a:pt x="0" y="16230600"/>
                </a:moveTo>
                <a:lnTo>
                  <a:pt x="0" y="0"/>
                </a:lnTo>
                <a:lnTo>
                  <a:pt x="1904984" y="0"/>
                </a:lnTo>
                <a:lnTo>
                  <a:pt x="1904984" y="16230600"/>
                </a:lnTo>
                <a:lnTo>
                  <a:pt x="0" y="16230600"/>
                </a:lnTo>
                <a:close/>
              </a:path>
            </a:pathLst>
          </a:custGeom>
          <a:blipFill>
            <a:blip r:embed="rId2"/>
            <a:stretch>
              <a:fillRect l="-51697" r="-526180"/>
            </a:stretch>
          </a:blipFill>
        </p:spPr>
      </p:sp>
      <p:sp>
        <p:nvSpPr>
          <p:cNvPr id="9" name="Freeform 9"/>
          <p:cNvSpPr/>
          <p:nvPr/>
        </p:nvSpPr>
        <p:spPr>
          <a:xfrm rot="1347146">
            <a:off x="16267502" y="651787"/>
            <a:ext cx="650239" cy="972808"/>
          </a:xfrm>
          <a:custGeom>
            <a:avLst/>
            <a:gdLst/>
            <a:ahLst/>
            <a:cxnLst/>
            <a:rect l="l" t="t" r="r" b="b"/>
            <a:pathLst>
              <a:path w="650239" h="972808">
                <a:moveTo>
                  <a:pt x="0" y="0"/>
                </a:moveTo>
                <a:lnTo>
                  <a:pt x="650238" y="0"/>
                </a:lnTo>
                <a:lnTo>
                  <a:pt x="650238" y="972808"/>
                </a:lnTo>
                <a:lnTo>
                  <a:pt x="0" y="9728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2312128">
            <a:off x="16287024" y="1610343"/>
            <a:ext cx="325331" cy="407939"/>
          </a:xfrm>
          <a:custGeom>
            <a:avLst/>
            <a:gdLst/>
            <a:ahLst/>
            <a:cxnLst/>
            <a:rect l="l" t="t" r="r" b="b"/>
            <a:pathLst>
              <a:path w="325331" h="407939">
                <a:moveTo>
                  <a:pt x="0" y="0"/>
                </a:moveTo>
                <a:lnTo>
                  <a:pt x="325331" y="0"/>
                </a:lnTo>
                <a:lnTo>
                  <a:pt x="325331" y="407939"/>
                </a:lnTo>
                <a:lnTo>
                  <a:pt x="0" y="40793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2476500" y="1533200"/>
            <a:ext cx="13335000" cy="962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480"/>
              </a:lnSpc>
              <a:spcBef>
                <a:spcPct val="0"/>
              </a:spcBef>
            </a:pPr>
            <a:r>
              <a:rPr lang="en-US" sz="6800">
                <a:solidFill>
                  <a:srgbClr val="000001"/>
                </a:solidFill>
                <a:latin typeface="Gagalin"/>
                <a:ea typeface="Gagalin"/>
                <a:cs typeface="Gagalin"/>
                <a:sym typeface="Gagalin"/>
              </a:rPr>
              <a:t>WHy Calorie Estimation?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266950" y="4428490"/>
            <a:ext cx="5143500" cy="13823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059"/>
              </a:lnSpc>
              <a:spcBef>
                <a:spcPct val="0"/>
              </a:spcBef>
            </a:pPr>
            <a:r>
              <a:rPr lang="en-US" sz="4599" b="1">
                <a:solidFill>
                  <a:srgbClr val="000001"/>
                </a:solidFill>
                <a:latin typeface="Carlito Bold"/>
                <a:ea typeface="Carlito Bold"/>
                <a:cs typeface="Carlito Bold"/>
                <a:sym typeface="Carlito Bold"/>
              </a:rPr>
              <a:t>Calorie tracking is essential for: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790700" y="6113667"/>
            <a:ext cx="6096000" cy="1714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698" lvl="1" indent="-323849" algn="l">
              <a:lnSpc>
                <a:spcPts val="4499"/>
              </a:lnSpc>
              <a:buAutoNum type="arabicPeriod"/>
            </a:pPr>
            <a:r>
              <a:rPr lang="en-US" sz="2999">
                <a:solidFill>
                  <a:srgbClr val="000001"/>
                </a:solidFill>
                <a:latin typeface="Carlito"/>
                <a:ea typeface="Carlito"/>
                <a:cs typeface="Carlito"/>
                <a:sym typeface="Carlito"/>
              </a:rPr>
              <a:t>Health monitoring</a:t>
            </a:r>
          </a:p>
          <a:p>
            <a:pPr marL="647698" lvl="1" indent="-323849" algn="l">
              <a:lnSpc>
                <a:spcPts val="4499"/>
              </a:lnSpc>
              <a:buAutoNum type="arabicPeriod"/>
            </a:pPr>
            <a:r>
              <a:rPr lang="en-US" sz="2999">
                <a:solidFill>
                  <a:srgbClr val="000001"/>
                </a:solidFill>
                <a:latin typeface="Carlito"/>
                <a:ea typeface="Carlito"/>
                <a:cs typeface="Carlito"/>
                <a:sym typeface="Carlito"/>
              </a:rPr>
              <a:t>Diet planning</a:t>
            </a:r>
          </a:p>
          <a:p>
            <a:pPr marL="647698" lvl="1" indent="-323849" algn="l">
              <a:lnSpc>
                <a:spcPts val="4499"/>
              </a:lnSpc>
              <a:buAutoNum type="arabicPeriod"/>
            </a:pPr>
            <a:r>
              <a:rPr lang="en-US" sz="2999">
                <a:solidFill>
                  <a:srgbClr val="000001"/>
                </a:solidFill>
                <a:latin typeface="Carlito"/>
                <a:ea typeface="Carlito"/>
                <a:cs typeface="Carlito"/>
                <a:sym typeface="Carlito"/>
              </a:rPr>
              <a:t>Weight management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608003" y="3900328"/>
            <a:ext cx="6096000" cy="3962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698" lvl="1" indent="-323849" algn="l">
              <a:lnSpc>
                <a:spcPts val="4499"/>
              </a:lnSpc>
              <a:buAutoNum type="arabicPeriod"/>
            </a:pPr>
            <a:r>
              <a:rPr lang="en-US" sz="2999">
                <a:solidFill>
                  <a:srgbClr val="000001"/>
                </a:solidFill>
                <a:latin typeface="Carlito"/>
                <a:ea typeface="Carlito"/>
                <a:cs typeface="Carlito"/>
                <a:sym typeface="Carlito"/>
              </a:rPr>
              <a:t>Manual calorie calculation is time-consuming and error-prone.</a:t>
            </a:r>
          </a:p>
          <a:p>
            <a:pPr marL="647698" lvl="1" indent="-323849" algn="l">
              <a:lnSpc>
                <a:spcPts val="4499"/>
              </a:lnSpc>
              <a:buAutoNum type="arabicPeriod"/>
            </a:pPr>
            <a:r>
              <a:rPr lang="en-US" sz="2999">
                <a:solidFill>
                  <a:srgbClr val="000001"/>
                </a:solidFill>
                <a:latin typeface="Carlito"/>
                <a:ea typeface="Carlito"/>
                <a:cs typeface="Carlito"/>
                <a:sym typeface="Carlito"/>
              </a:rPr>
              <a:t>Many users reply on food lables without understanding calorie compositon.</a:t>
            </a:r>
          </a:p>
          <a:p>
            <a:pPr marL="647698" lvl="1" indent="-323849" algn="l">
              <a:lnSpc>
                <a:spcPts val="4499"/>
              </a:lnSpc>
              <a:buAutoNum type="arabicPeriod"/>
            </a:pPr>
            <a:r>
              <a:rPr lang="en-US" sz="2999">
                <a:solidFill>
                  <a:srgbClr val="000001"/>
                </a:solidFill>
                <a:latin typeface="Carlito"/>
                <a:ea typeface="Carlito"/>
                <a:cs typeface="Carlito"/>
                <a:sym typeface="Carlito"/>
              </a:rPr>
              <a:t>Machine learning provides an automated and scalable solution.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28700" y="8602980"/>
            <a:ext cx="16230600" cy="12630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619"/>
              </a:lnSpc>
              <a:spcBef>
                <a:spcPct val="0"/>
              </a:spcBef>
            </a:pPr>
            <a:r>
              <a:rPr lang="en-US" sz="4199" b="1">
                <a:solidFill>
                  <a:srgbClr val="000001"/>
                </a:solidFill>
                <a:latin typeface="Carlito Bold"/>
                <a:ea typeface="Carlito Bold"/>
                <a:cs typeface="Carlito Bold"/>
                <a:sym typeface="Carlito Bold"/>
              </a:rPr>
              <a:t>To simplify calorie estimation using AI-based prediction model the following project was implemented</a:t>
            </a:r>
          </a:p>
        </p:txBody>
      </p:sp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D6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658350" y="1064860"/>
            <a:ext cx="7600950" cy="8229600"/>
          </a:xfrm>
          <a:custGeom>
            <a:avLst/>
            <a:gdLst/>
            <a:ahLst/>
            <a:cxnLst/>
            <a:rect l="l" t="t" r="r" b="b"/>
            <a:pathLst>
              <a:path w="7600950" h="8229600">
                <a:moveTo>
                  <a:pt x="0" y="0"/>
                </a:moveTo>
                <a:lnTo>
                  <a:pt x="7600950" y="0"/>
                </a:lnTo>
                <a:lnTo>
                  <a:pt x="760095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015" b="-11070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28700" y="1028700"/>
            <a:ext cx="7620000" cy="3362299"/>
          </a:xfrm>
          <a:custGeom>
            <a:avLst/>
            <a:gdLst/>
            <a:ahLst/>
            <a:cxnLst/>
            <a:rect l="l" t="t" r="r" b="b"/>
            <a:pathLst>
              <a:path w="7620000" h="3362299">
                <a:moveTo>
                  <a:pt x="0" y="0"/>
                </a:moveTo>
                <a:lnTo>
                  <a:pt x="7620000" y="0"/>
                </a:lnTo>
                <a:lnTo>
                  <a:pt x="7620000" y="3362299"/>
                </a:lnTo>
                <a:lnTo>
                  <a:pt x="0" y="33622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5243" b="-169602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409700" y="1537962"/>
            <a:ext cx="6858000" cy="2593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20"/>
              </a:lnSpc>
            </a:pPr>
            <a:r>
              <a:rPr lang="en-US" sz="6200">
                <a:solidFill>
                  <a:srgbClr val="000001"/>
                </a:solidFill>
                <a:latin typeface="Gagalin"/>
                <a:ea typeface="Gagalin"/>
                <a:cs typeface="Gagalin"/>
                <a:sym typeface="Gagalin"/>
              </a:rPr>
              <a:t>Proposed</a:t>
            </a:r>
          </a:p>
          <a:p>
            <a:pPr algn="ctr">
              <a:lnSpc>
                <a:spcPts val="6820"/>
              </a:lnSpc>
            </a:pPr>
            <a:r>
              <a:rPr lang="en-US" sz="6200">
                <a:solidFill>
                  <a:srgbClr val="000001"/>
                </a:solidFill>
                <a:latin typeface="Gagalin"/>
                <a:ea typeface="Gagalin"/>
                <a:cs typeface="Gagalin"/>
                <a:sym typeface="Gagalin"/>
              </a:rPr>
              <a:t> Machine learning </a:t>
            </a:r>
          </a:p>
          <a:p>
            <a:pPr marL="0" lvl="0" indent="0" algn="ctr">
              <a:lnSpc>
                <a:spcPts val="6820"/>
              </a:lnSpc>
              <a:spcBef>
                <a:spcPct val="0"/>
              </a:spcBef>
            </a:pPr>
            <a:r>
              <a:rPr lang="en-US" sz="6200">
                <a:solidFill>
                  <a:srgbClr val="000001"/>
                </a:solidFill>
                <a:latin typeface="Gagalin"/>
                <a:ea typeface="Gagalin"/>
                <a:cs typeface="Gagalin"/>
                <a:sym typeface="Gagalin"/>
              </a:rPr>
              <a:t>solution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028700" y="4781550"/>
            <a:ext cx="7620000" cy="4476750"/>
            <a:chOff x="0" y="0"/>
            <a:chExt cx="5570975" cy="3272948"/>
          </a:xfrm>
        </p:grpSpPr>
        <p:sp>
          <p:nvSpPr>
            <p:cNvPr id="6" name="Freeform 6"/>
            <p:cNvSpPr/>
            <p:nvPr/>
          </p:nvSpPr>
          <p:spPr>
            <a:xfrm>
              <a:off x="0" y="-42"/>
              <a:ext cx="5570975" cy="3272990"/>
            </a:xfrm>
            <a:custGeom>
              <a:avLst/>
              <a:gdLst/>
              <a:ahLst/>
              <a:cxnLst/>
              <a:rect l="l" t="t" r="r" b="b"/>
              <a:pathLst>
                <a:path w="5570975" h="3272990">
                  <a:moveTo>
                    <a:pt x="5465311" y="3247590"/>
                  </a:moveTo>
                  <a:cubicBezTo>
                    <a:pt x="5465311" y="3247590"/>
                    <a:pt x="5443975" y="2998924"/>
                    <a:pt x="5445245" y="2981779"/>
                  </a:cubicBezTo>
                  <a:cubicBezTo>
                    <a:pt x="5447277" y="2953839"/>
                    <a:pt x="5525382" y="2838142"/>
                    <a:pt x="5525382" y="2838142"/>
                  </a:cubicBezTo>
                  <a:lnTo>
                    <a:pt x="5545575" y="2600779"/>
                  </a:lnTo>
                  <a:lnTo>
                    <a:pt x="5355075" y="2579697"/>
                  </a:lnTo>
                  <a:lnTo>
                    <a:pt x="5389111" y="2482415"/>
                  </a:lnTo>
                  <a:lnTo>
                    <a:pt x="5558275" y="2457015"/>
                  </a:lnTo>
                  <a:lnTo>
                    <a:pt x="5558275" y="696510"/>
                  </a:lnTo>
                  <a:lnTo>
                    <a:pt x="5532875" y="481372"/>
                  </a:lnTo>
                  <a:lnTo>
                    <a:pt x="5558275" y="385741"/>
                  </a:lnTo>
                  <a:lnTo>
                    <a:pt x="5376411" y="240834"/>
                  </a:lnTo>
                  <a:lnTo>
                    <a:pt x="5466327" y="253534"/>
                  </a:lnTo>
                  <a:lnTo>
                    <a:pt x="5558275" y="240834"/>
                  </a:lnTo>
                  <a:lnTo>
                    <a:pt x="5570975" y="190288"/>
                  </a:lnTo>
                  <a:lnTo>
                    <a:pt x="5558275" y="122851"/>
                  </a:lnTo>
                  <a:lnTo>
                    <a:pt x="5558275" y="25442"/>
                  </a:lnTo>
                  <a:cubicBezTo>
                    <a:pt x="5558275" y="25442"/>
                    <a:pt x="5418575" y="11726"/>
                    <a:pt x="5394572" y="12742"/>
                  </a:cubicBezTo>
                  <a:cubicBezTo>
                    <a:pt x="5367775" y="13885"/>
                    <a:pt x="5270239" y="25442"/>
                    <a:pt x="5270239" y="25442"/>
                  </a:cubicBezTo>
                  <a:lnTo>
                    <a:pt x="5126856" y="12742"/>
                  </a:lnTo>
                  <a:lnTo>
                    <a:pt x="623824" y="12742"/>
                  </a:lnTo>
                  <a:cubicBezTo>
                    <a:pt x="623824" y="12742"/>
                    <a:pt x="590931" y="-847"/>
                    <a:pt x="566547" y="42"/>
                  </a:cubicBezTo>
                  <a:cubicBezTo>
                    <a:pt x="514858" y="2074"/>
                    <a:pt x="303657" y="25442"/>
                    <a:pt x="303657" y="25442"/>
                  </a:cubicBezTo>
                  <a:lnTo>
                    <a:pt x="144780" y="42"/>
                  </a:lnTo>
                  <a:lnTo>
                    <a:pt x="0" y="12742"/>
                  </a:lnTo>
                  <a:lnTo>
                    <a:pt x="25400" y="347133"/>
                  </a:lnTo>
                  <a:lnTo>
                    <a:pt x="132207" y="487341"/>
                  </a:lnTo>
                  <a:lnTo>
                    <a:pt x="25400" y="714925"/>
                  </a:lnTo>
                  <a:lnTo>
                    <a:pt x="20955" y="2423614"/>
                  </a:lnTo>
                  <a:lnTo>
                    <a:pt x="19431" y="2705681"/>
                  </a:lnTo>
                  <a:cubicBezTo>
                    <a:pt x="19431" y="2705681"/>
                    <a:pt x="6731" y="2868114"/>
                    <a:pt x="6731" y="2871924"/>
                  </a:cubicBezTo>
                  <a:cubicBezTo>
                    <a:pt x="6731" y="2875734"/>
                    <a:pt x="32131" y="3001972"/>
                    <a:pt x="32131" y="3001972"/>
                  </a:cubicBezTo>
                  <a:lnTo>
                    <a:pt x="19431" y="3260290"/>
                  </a:lnTo>
                  <a:lnTo>
                    <a:pt x="238125" y="3272990"/>
                  </a:lnTo>
                  <a:lnTo>
                    <a:pt x="355346" y="3260290"/>
                  </a:lnTo>
                  <a:cubicBezTo>
                    <a:pt x="355346" y="3260290"/>
                    <a:pt x="552958" y="2918406"/>
                    <a:pt x="540258" y="2969206"/>
                  </a:cubicBezTo>
                  <a:cubicBezTo>
                    <a:pt x="527558" y="3020006"/>
                    <a:pt x="513207" y="3260290"/>
                    <a:pt x="513207" y="3260290"/>
                  </a:cubicBezTo>
                  <a:lnTo>
                    <a:pt x="5103107" y="3260290"/>
                  </a:lnTo>
                  <a:lnTo>
                    <a:pt x="5273414" y="3272990"/>
                  </a:lnTo>
                  <a:lnTo>
                    <a:pt x="5465438" y="3247590"/>
                  </a:lnTo>
                  <a:close/>
                </a:path>
              </a:pathLst>
            </a:custGeom>
            <a:solidFill>
              <a:srgbClr val="FFFAEB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1228725" y="4733925"/>
            <a:ext cx="7219950" cy="452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698" lvl="1" indent="-323849" algn="l">
              <a:lnSpc>
                <a:spcPts val="4499"/>
              </a:lnSpc>
              <a:buFont typeface="Arial"/>
              <a:buChar char="•"/>
            </a:pPr>
            <a:r>
              <a:rPr lang="en-US" sz="2999">
                <a:solidFill>
                  <a:srgbClr val="000001"/>
                </a:solidFill>
                <a:latin typeface="Carlito"/>
                <a:ea typeface="Carlito"/>
                <a:cs typeface="Carlito"/>
                <a:sym typeface="Carlito"/>
              </a:rPr>
              <a:t>Use nutritional attributes as input features</a:t>
            </a:r>
          </a:p>
          <a:p>
            <a:pPr marL="647698" lvl="1" indent="-323849" algn="l">
              <a:lnSpc>
                <a:spcPts val="4499"/>
              </a:lnSpc>
              <a:buFont typeface="Arial"/>
              <a:buChar char="•"/>
            </a:pPr>
            <a:r>
              <a:rPr lang="en-US" sz="2999">
                <a:solidFill>
                  <a:srgbClr val="000001"/>
                </a:solidFill>
                <a:latin typeface="Carlito"/>
                <a:ea typeface="Carlito"/>
                <a:cs typeface="Carlito"/>
                <a:sym typeface="Carlito"/>
              </a:rPr>
              <a:t>Train regression models to learn calorie patterns</a:t>
            </a:r>
          </a:p>
          <a:p>
            <a:pPr marL="647698" lvl="1" indent="-323849" algn="l">
              <a:lnSpc>
                <a:spcPts val="4499"/>
              </a:lnSpc>
              <a:buFont typeface="Arial"/>
              <a:buChar char="•"/>
            </a:pPr>
            <a:r>
              <a:rPr lang="en-US" sz="2999">
                <a:solidFill>
                  <a:srgbClr val="000001"/>
                </a:solidFill>
                <a:latin typeface="Carlito"/>
                <a:ea typeface="Carlito"/>
                <a:cs typeface="Carlito"/>
                <a:sym typeface="Carlito"/>
              </a:rPr>
              <a:t>Compare model performance using evaluation metrics</a:t>
            </a:r>
          </a:p>
          <a:p>
            <a:pPr marL="647698" lvl="1" indent="-323849" algn="l">
              <a:lnSpc>
                <a:spcPts val="4499"/>
              </a:lnSpc>
              <a:buFont typeface="Arial"/>
              <a:buChar char="•"/>
            </a:pPr>
            <a:r>
              <a:rPr lang="en-US" sz="2999">
                <a:solidFill>
                  <a:srgbClr val="000001"/>
                </a:solidFill>
                <a:latin typeface="Carlito"/>
                <a:ea typeface="Carlito"/>
                <a:cs typeface="Carlito"/>
                <a:sym typeface="Carlito"/>
              </a:rPr>
              <a:t>Select best-performing model for prediction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2321864" y="1439396"/>
            <a:ext cx="2210234" cy="874961"/>
            <a:chOff x="0" y="0"/>
            <a:chExt cx="818605" cy="32406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8605" cy="324060"/>
            </a:xfrm>
            <a:custGeom>
              <a:avLst/>
              <a:gdLst/>
              <a:ahLst/>
              <a:cxnLst/>
              <a:rect l="l" t="t" r="r" b="b"/>
              <a:pathLst>
                <a:path w="818605" h="324060">
                  <a:moveTo>
                    <a:pt x="87569" y="0"/>
                  </a:moveTo>
                  <a:lnTo>
                    <a:pt x="731036" y="0"/>
                  </a:lnTo>
                  <a:cubicBezTo>
                    <a:pt x="779399" y="0"/>
                    <a:pt x="818605" y="39206"/>
                    <a:pt x="818605" y="87569"/>
                  </a:cubicBezTo>
                  <a:lnTo>
                    <a:pt x="818605" y="236491"/>
                  </a:lnTo>
                  <a:cubicBezTo>
                    <a:pt x="818605" y="259715"/>
                    <a:pt x="809379" y="281989"/>
                    <a:pt x="792957" y="298411"/>
                  </a:cubicBezTo>
                  <a:cubicBezTo>
                    <a:pt x="776535" y="314834"/>
                    <a:pt x="754261" y="324060"/>
                    <a:pt x="731036" y="324060"/>
                  </a:cubicBezTo>
                  <a:lnTo>
                    <a:pt x="87569" y="324060"/>
                  </a:lnTo>
                  <a:cubicBezTo>
                    <a:pt x="39206" y="324060"/>
                    <a:pt x="0" y="284854"/>
                    <a:pt x="0" y="236491"/>
                  </a:cubicBezTo>
                  <a:lnTo>
                    <a:pt x="0" y="87569"/>
                  </a:lnTo>
                  <a:cubicBezTo>
                    <a:pt x="0" y="64344"/>
                    <a:pt x="9226" y="42071"/>
                    <a:pt x="25648" y="25648"/>
                  </a:cubicBezTo>
                  <a:cubicBezTo>
                    <a:pt x="42071" y="9226"/>
                    <a:pt x="64344" y="0"/>
                    <a:pt x="87569" y="0"/>
                  </a:cubicBezTo>
                  <a:close/>
                </a:path>
              </a:pathLst>
            </a:custGeom>
            <a:solidFill>
              <a:srgbClr val="FFEFBE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28575"/>
              <a:ext cx="818605" cy="2954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25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2529552" y="1613669"/>
            <a:ext cx="1744563" cy="459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50"/>
              </a:lnSpc>
              <a:spcBef>
                <a:spcPct val="0"/>
              </a:spcBef>
            </a:pPr>
            <a:r>
              <a:rPr lang="en-US" sz="2600">
                <a:solidFill>
                  <a:srgbClr val="000001"/>
                </a:solidFill>
                <a:latin typeface="Carlito"/>
                <a:ea typeface="Carlito"/>
                <a:cs typeface="Carlito"/>
                <a:sym typeface="Carlito"/>
              </a:rPr>
              <a:t>Load Dataset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12296716" y="2895382"/>
            <a:ext cx="2210234" cy="874961"/>
            <a:chOff x="0" y="0"/>
            <a:chExt cx="818605" cy="32406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8605" cy="324060"/>
            </a:xfrm>
            <a:custGeom>
              <a:avLst/>
              <a:gdLst/>
              <a:ahLst/>
              <a:cxnLst/>
              <a:rect l="l" t="t" r="r" b="b"/>
              <a:pathLst>
                <a:path w="818605" h="324060">
                  <a:moveTo>
                    <a:pt x="87569" y="0"/>
                  </a:moveTo>
                  <a:lnTo>
                    <a:pt x="731036" y="0"/>
                  </a:lnTo>
                  <a:cubicBezTo>
                    <a:pt x="779399" y="0"/>
                    <a:pt x="818605" y="39206"/>
                    <a:pt x="818605" y="87569"/>
                  </a:cubicBezTo>
                  <a:lnTo>
                    <a:pt x="818605" y="236491"/>
                  </a:lnTo>
                  <a:cubicBezTo>
                    <a:pt x="818605" y="259715"/>
                    <a:pt x="809379" y="281989"/>
                    <a:pt x="792957" y="298411"/>
                  </a:cubicBezTo>
                  <a:cubicBezTo>
                    <a:pt x="776535" y="314834"/>
                    <a:pt x="754261" y="324060"/>
                    <a:pt x="731036" y="324060"/>
                  </a:cubicBezTo>
                  <a:lnTo>
                    <a:pt x="87569" y="324060"/>
                  </a:lnTo>
                  <a:cubicBezTo>
                    <a:pt x="39206" y="324060"/>
                    <a:pt x="0" y="284854"/>
                    <a:pt x="0" y="236491"/>
                  </a:cubicBezTo>
                  <a:lnTo>
                    <a:pt x="0" y="87569"/>
                  </a:lnTo>
                  <a:cubicBezTo>
                    <a:pt x="0" y="64344"/>
                    <a:pt x="9226" y="42071"/>
                    <a:pt x="25648" y="25648"/>
                  </a:cubicBezTo>
                  <a:cubicBezTo>
                    <a:pt x="42071" y="9226"/>
                    <a:pt x="64344" y="0"/>
                    <a:pt x="87569" y="0"/>
                  </a:cubicBezTo>
                  <a:close/>
                </a:path>
              </a:pathLst>
            </a:custGeom>
            <a:solidFill>
              <a:srgbClr val="FFEFBE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28575"/>
              <a:ext cx="818605" cy="2954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25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2631846" y="2901028"/>
            <a:ext cx="1539974" cy="869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50"/>
              </a:lnSpc>
            </a:pPr>
            <a:r>
              <a:rPr lang="en-US" sz="2600">
                <a:solidFill>
                  <a:srgbClr val="000001"/>
                </a:solidFill>
                <a:latin typeface="Carlito"/>
                <a:ea typeface="Carlito"/>
                <a:cs typeface="Carlito"/>
                <a:sym typeface="Carlito"/>
              </a:rPr>
              <a:t>Preprocess </a:t>
            </a:r>
          </a:p>
          <a:p>
            <a:pPr algn="ctr">
              <a:lnSpc>
                <a:spcPts val="3250"/>
              </a:lnSpc>
              <a:spcBef>
                <a:spcPct val="0"/>
              </a:spcBef>
            </a:pPr>
            <a:r>
              <a:rPr lang="en-US" sz="2600">
                <a:solidFill>
                  <a:srgbClr val="000001"/>
                </a:solidFill>
                <a:latin typeface="Carlito"/>
                <a:ea typeface="Carlito"/>
                <a:cs typeface="Carlito"/>
                <a:sym typeface="Carlito"/>
              </a:rPr>
              <a:t>data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12296716" y="4484718"/>
            <a:ext cx="2210234" cy="874961"/>
            <a:chOff x="0" y="0"/>
            <a:chExt cx="818605" cy="32406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8605" cy="324060"/>
            </a:xfrm>
            <a:custGeom>
              <a:avLst/>
              <a:gdLst/>
              <a:ahLst/>
              <a:cxnLst/>
              <a:rect l="l" t="t" r="r" b="b"/>
              <a:pathLst>
                <a:path w="818605" h="324060">
                  <a:moveTo>
                    <a:pt x="87569" y="0"/>
                  </a:moveTo>
                  <a:lnTo>
                    <a:pt x="731036" y="0"/>
                  </a:lnTo>
                  <a:cubicBezTo>
                    <a:pt x="779399" y="0"/>
                    <a:pt x="818605" y="39206"/>
                    <a:pt x="818605" y="87569"/>
                  </a:cubicBezTo>
                  <a:lnTo>
                    <a:pt x="818605" y="236491"/>
                  </a:lnTo>
                  <a:cubicBezTo>
                    <a:pt x="818605" y="259715"/>
                    <a:pt x="809379" y="281989"/>
                    <a:pt x="792957" y="298411"/>
                  </a:cubicBezTo>
                  <a:cubicBezTo>
                    <a:pt x="776535" y="314834"/>
                    <a:pt x="754261" y="324060"/>
                    <a:pt x="731036" y="324060"/>
                  </a:cubicBezTo>
                  <a:lnTo>
                    <a:pt x="87569" y="324060"/>
                  </a:lnTo>
                  <a:cubicBezTo>
                    <a:pt x="39206" y="324060"/>
                    <a:pt x="0" y="284854"/>
                    <a:pt x="0" y="236491"/>
                  </a:cubicBezTo>
                  <a:lnTo>
                    <a:pt x="0" y="87569"/>
                  </a:lnTo>
                  <a:cubicBezTo>
                    <a:pt x="0" y="64344"/>
                    <a:pt x="9226" y="42071"/>
                    <a:pt x="25648" y="25648"/>
                  </a:cubicBezTo>
                  <a:cubicBezTo>
                    <a:pt x="42071" y="9226"/>
                    <a:pt x="64344" y="0"/>
                    <a:pt x="87569" y="0"/>
                  </a:cubicBezTo>
                  <a:close/>
                </a:path>
              </a:pathLst>
            </a:custGeom>
            <a:solidFill>
              <a:srgbClr val="FFEFBE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18" name="TextBox 18"/>
            <p:cNvSpPr txBox="1"/>
            <p:nvPr/>
          </p:nvSpPr>
          <p:spPr>
            <a:xfrm>
              <a:off x="0" y="28575"/>
              <a:ext cx="818605" cy="2954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25"/>
                </a:lnSpc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12966809" y="4454203"/>
            <a:ext cx="870049" cy="869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50"/>
              </a:lnSpc>
            </a:pPr>
            <a:r>
              <a:rPr lang="en-US" sz="2600">
                <a:solidFill>
                  <a:srgbClr val="000001"/>
                </a:solidFill>
                <a:latin typeface="Carlito"/>
                <a:ea typeface="Carlito"/>
                <a:cs typeface="Carlito"/>
                <a:sym typeface="Carlito"/>
              </a:rPr>
              <a:t>Train </a:t>
            </a:r>
          </a:p>
          <a:p>
            <a:pPr algn="ctr">
              <a:lnSpc>
                <a:spcPts val="3250"/>
              </a:lnSpc>
              <a:spcBef>
                <a:spcPct val="0"/>
              </a:spcBef>
            </a:pPr>
            <a:r>
              <a:rPr lang="en-US" sz="2600">
                <a:solidFill>
                  <a:srgbClr val="000001"/>
                </a:solidFill>
                <a:latin typeface="Carlito"/>
                <a:ea typeface="Carlito"/>
                <a:cs typeface="Carlito"/>
                <a:sym typeface="Carlito"/>
              </a:rPr>
              <a:t>Model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12296716" y="5944801"/>
            <a:ext cx="2210234" cy="874961"/>
            <a:chOff x="0" y="0"/>
            <a:chExt cx="818605" cy="32406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8605" cy="324060"/>
            </a:xfrm>
            <a:custGeom>
              <a:avLst/>
              <a:gdLst/>
              <a:ahLst/>
              <a:cxnLst/>
              <a:rect l="l" t="t" r="r" b="b"/>
              <a:pathLst>
                <a:path w="818605" h="324060">
                  <a:moveTo>
                    <a:pt x="87569" y="0"/>
                  </a:moveTo>
                  <a:lnTo>
                    <a:pt x="731036" y="0"/>
                  </a:lnTo>
                  <a:cubicBezTo>
                    <a:pt x="779399" y="0"/>
                    <a:pt x="818605" y="39206"/>
                    <a:pt x="818605" y="87569"/>
                  </a:cubicBezTo>
                  <a:lnTo>
                    <a:pt x="818605" y="236491"/>
                  </a:lnTo>
                  <a:cubicBezTo>
                    <a:pt x="818605" y="259715"/>
                    <a:pt x="809379" y="281989"/>
                    <a:pt x="792957" y="298411"/>
                  </a:cubicBezTo>
                  <a:cubicBezTo>
                    <a:pt x="776535" y="314834"/>
                    <a:pt x="754261" y="324060"/>
                    <a:pt x="731036" y="324060"/>
                  </a:cubicBezTo>
                  <a:lnTo>
                    <a:pt x="87569" y="324060"/>
                  </a:lnTo>
                  <a:cubicBezTo>
                    <a:pt x="39206" y="324060"/>
                    <a:pt x="0" y="284854"/>
                    <a:pt x="0" y="236491"/>
                  </a:cubicBezTo>
                  <a:lnTo>
                    <a:pt x="0" y="87569"/>
                  </a:lnTo>
                  <a:cubicBezTo>
                    <a:pt x="0" y="64344"/>
                    <a:pt x="9226" y="42071"/>
                    <a:pt x="25648" y="25648"/>
                  </a:cubicBezTo>
                  <a:cubicBezTo>
                    <a:pt x="42071" y="9226"/>
                    <a:pt x="64344" y="0"/>
                    <a:pt x="87569" y="0"/>
                  </a:cubicBezTo>
                  <a:close/>
                </a:path>
              </a:pathLst>
            </a:custGeom>
            <a:solidFill>
              <a:srgbClr val="FFEFBE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22" name="TextBox 22"/>
            <p:cNvSpPr txBox="1"/>
            <p:nvPr/>
          </p:nvSpPr>
          <p:spPr>
            <a:xfrm>
              <a:off x="0" y="28575"/>
              <a:ext cx="818605" cy="2954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25"/>
                </a:lnSpc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12789009" y="5950446"/>
            <a:ext cx="1225649" cy="869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50"/>
              </a:lnSpc>
            </a:pPr>
            <a:r>
              <a:rPr lang="en-US" sz="2600">
                <a:solidFill>
                  <a:srgbClr val="000001"/>
                </a:solidFill>
                <a:latin typeface="Carlito"/>
                <a:ea typeface="Carlito"/>
                <a:cs typeface="Carlito"/>
                <a:sym typeface="Carlito"/>
              </a:rPr>
              <a:t>Evaluate </a:t>
            </a:r>
          </a:p>
          <a:p>
            <a:pPr algn="ctr">
              <a:lnSpc>
                <a:spcPts val="3250"/>
              </a:lnSpc>
              <a:spcBef>
                <a:spcPct val="0"/>
              </a:spcBef>
            </a:pPr>
            <a:r>
              <a:rPr lang="en-US" sz="2600">
                <a:solidFill>
                  <a:srgbClr val="000001"/>
                </a:solidFill>
                <a:latin typeface="Carlito"/>
                <a:ea typeface="Carlito"/>
                <a:cs typeface="Carlito"/>
                <a:sym typeface="Carlito"/>
              </a:rPr>
              <a:t>results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11927882" y="7400786"/>
            <a:ext cx="2998197" cy="1495272"/>
            <a:chOff x="0" y="0"/>
            <a:chExt cx="1110443" cy="553804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110443" cy="553804"/>
            </a:xfrm>
            <a:custGeom>
              <a:avLst/>
              <a:gdLst/>
              <a:ahLst/>
              <a:cxnLst/>
              <a:rect l="l" t="t" r="r" b="b"/>
              <a:pathLst>
                <a:path w="1110443" h="553804">
                  <a:moveTo>
                    <a:pt x="64555" y="0"/>
                  </a:moveTo>
                  <a:lnTo>
                    <a:pt x="1045889" y="0"/>
                  </a:lnTo>
                  <a:cubicBezTo>
                    <a:pt x="1081541" y="0"/>
                    <a:pt x="1110443" y="28902"/>
                    <a:pt x="1110443" y="64555"/>
                  </a:cubicBezTo>
                  <a:lnTo>
                    <a:pt x="1110443" y="489250"/>
                  </a:lnTo>
                  <a:cubicBezTo>
                    <a:pt x="1110443" y="524902"/>
                    <a:pt x="1081541" y="553804"/>
                    <a:pt x="1045889" y="553804"/>
                  </a:cubicBezTo>
                  <a:lnTo>
                    <a:pt x="64555" y="553804"/>
                  </a:lnTo>
                  <a:cubicBezTo>
                    <a:pt x="28902" y="553804"/>
                    <a:pt x="0" y="524902"/>
                    <a:pt x="0" y="489250"/>
                  </a:cubicBezTo>
                  <a:lnTo>
                    <a:pt x="0" y="64555"/>
                  </a:lnTo>
                  <a:cubicBezTo>
                    <a:pt x="0" y="28902"/>
                    <a:pt x="28902" y="0"/>
                    <a:pt x="64555" y="0"/>
                  </a:cubicBezTo>
                  <a:close/>
                </a:path>
              </a:pathLst>
            </a:custGeom>
            <a:solidFill>
              <a:srgbClr val="FFEFBE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26" name="TextBox 26"/>
            <p:cNvSpPr txBox="1"/>
            <p:nvPr/>
          </p:nvSpPr>
          <p:spPr>
            <a:xfrm>
              <a:off x="0" y="28575"/>
              <a:ext cx="1110443" cy="5252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25"/>
                </a:lnSpc>
              </a:pPr>
              <a:endParaRPr/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12383074" y="7505561"/>
            <a:ext cx="2123877" cy="1278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50"/>
              </a:lnSpc>
            </a:pPr>
            <a:r>
              <a:rPr lang="en-US" sz="2600">
                <a:solidFill>
                  <a:srgbClr val="000001"/>
                </a:solidFill>
                <a:latin typeface="Carlito"/>
                <a:ea typeface="Carlito"/>
                <a:cs typeface="Carlito"/>
                <a:sym typeface="Carlito"/>
              </a:rPr>
              <a:t>Predict calories </a:t>
            </a:r>
          </a:p>
          <a:p>
            <a:pPr algn="ctr">
              <a:lnSpc>
                <a:spcPts val="3250"/>
              </a:lnSpc>
            </a:pPr>
            <a:r>
              <a:rPr lang="en-US" sz="2600">
                <a:solidFill>
                  <a:srgbClr val="000001"/>
                </a:solidFill>
                <a:latin typeface="Carlito"/>
                <a:ea typeface="Carlito"/>
                <a:cs typeface="Carlito"/>
                <a:sym typeface="Carlito"/>
              </a:rPr>
              <a:t>for</a:t>
            </a:r>
          </a:p>
          <a:p>
            <a:pPr algn="ctr">
              <a:lnSpc>
                <a:spcPts val="3250"/>
              </a:lnSpc>
              <a:spcBef>
                <a:spcPct val="0"/>
              </a:spcBef>
            </a:pPr>
            <a:r>
              <a:rPr lang="en-US" sz="2600">
                <a:solidFill>
                  <a:srgbClr val="000001"/>
                </a:solidFill>
                <a:latin typeface="Carlito"/>
                <a:ea typeface="Carlito"/>
                <a:cs typeface="Carlito"/>
                <a:sym typeface="Carlito"/>
              </a:rPr>
              <a:t> user input</a:t>
            </a:r>
          </a:p>
        </p:txBody>
      </p:sp>
      <p:sp>
        <p:nvSpPr>
          <p:cNvPr id="28" name="AutoShape 28"/>
          <p:cNvSpPr/>
          <p:nvPr/>
        </p:nvSpPr>
        <p:spPr>
          <a:xfrm>
            <a:off x="13426981" y="2314357"/>
            <a:ext cx="0" cy="581337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29" name="AutoShape 29"/>
          <p:cNvSpPr/>
          <p:nvPr/>
        </p:nvSpPr>
        <p:spPr>
          <a:xfrm>
            <a:off x="13401833" y="3770343"/>
            <a:ext cx="0" cy="714375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0" name="AutoShape 30"/>
          <p:cNvSpPr/>
          <p:nvPr/>
        </p:nvSpPr>
        <p:spPr>
          <a:xfrm>
            <a:off x="13382783" y="5359679"/>
            <a:ext cx="0" cy="581337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1" name="AutoShape 31"/>
          <p:cNvSpPr/>
          <p:nvPr/>
        </p:nvSpPr>
        <p:spPr>
          <a:xfrm>
            <a:off x="13382783" y="6819449"/>
            <a:ext cx="0" cy="581337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D6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400516" y="7722554"/>
            <a:ext cx="4420875" cy="1001792"/>
            <a:chOff x="0" y="0"/>
            <a:chExt cx="1643605" cy="37244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643605" cy="372449"/>
            </a:xfrm>
            <a:custGeom>
              <a:avLst/>
              <a:gdLst/>
              <a:ahLst/>
              <a:cxnLst/>
              <a:rect l="l" t="t" r="r" b="b"/>
              <a:pathLst>
                <a:path w="1643605" h="372449">
                  <a:moveTo>
                    <a:pt x="0" y="0"/>
                  </a:moveTo>
                  <a:lnTo>
                    <a:pt x="1643605" y="0"/>
                  </a:lnTo>
                  <a:lnTo>
                    <a:pt x="1643605" y="372449"/>
                  </a:lnTo>
                  <a:lnTo>
                    <a:pt x="0" y="372449"/>
                  </a:lnTo>
                  <a:close/>
                </a:path>
              </a:pathLst>
            </a:custGeom>
            <a:solidFill>
              <a:srgbClr val="B4CCD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643605" cy="4105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2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5400000">
            <a:off x="7813426" y="-8194426"/>
            <a:ext cx="2661147" cy="18669000"/>
          </a:xfrm>
          <a:custGeom>
            <a:avLst/>
            <a:gdLst/>
            <a:ahLst/>
            <a:cxnLst/>
            <a:rect l="l" t="t" r="r" b="b"/>
            <a:pathLst>
              <a:path w="2661147" h="18669000">
                <a:moveTo>
                  <a:pt x="0" y="18669000"/>
                </a:moveTo>
                <a:lnTo>
                  <a:pt x="0" y="0"/>
                </a:lnTo>
                <a:lnTo>
                  <a:pt x="2661148" y="0"/>
                </a:lnTo>
                <a:lnTo>
                  <a:pt x="2661148" y="18669000"/>
                </a:lnTo>
                <a:lnTo>
                  <a:pt x="0" y="18669000"/>
                </a:lnTo>
                <a:close/>
              </a:path>
            </a:pathLst>
          </a:custGeom>
          <a:blipFill>
            <a:blip r:embed="rId2"/>
            <a:stretch>
              <a:fillRect l="-49014" r="-409147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3105333" y="7863404"/>
            <a:ext cx="2019475" cy="634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500"/>
              </a:lnSpc>
            </a:pPr>
            <a:r>
              <a:rPr lang="en-US" sz="3600" b="1">
                <a:solidFill>
                  <a:srgbClr val="000001"/>
                </a:solidFill>
                <a:latin typeface="Carlito Bold"/>
                <a:ea typeface="Carlito Bold"/>
                <a:cs typeface="Carlito Bold"/>
                <a:sym typeface="Carlito Bold"/>
              </a:rPr>
              <a:t>User Input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476500" y="780146"/>
            <a:ext cx="13335000" cy="962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480"/>
              </a:lnSpc>
              <a:spcBef>
                <a:spcPct val="0"/>
              </a:spcBef>
            </a:pPr>
            <a:r>
              <a:rPr lang="en-US" sz="6800">
                <a:solidFill>
                  <a:srgbClr val="000001"/>
                </a:solidFill>
                <a:latin typeface="Gagalin"/>
                <a:ea typeface="Gagalin"/>
                <a:cs typeface="Gagalin"/>
                <a:sym typeface="Gagalin"/>
              </a:rPr>
              <a:t>Application Working Process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938447" y="2960053"/>
            <a:ext cx="13335000" cy="3400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698" lvl="1" indent="-323849" algn="l">
              <a:lnSpc>
                <a:spcPts val="4499"/>
              </a:lnSpc>
              <a:buFont typeface="Arial"/>
              <a:buChar char="•"/>
            </a:pPr>
            <a:r>
              <a:rPr lang="en-US" sz="2999">
                <a:solidFill>
                  <a:srgbClr val="000001"/>
                </a:solidFill>
                <a:latin typeface="Carlito"/>
                <a:ea typeface="Carlito"/>
                <a:cs typeface="Carlito"/>
                <a:sym typeface="Carlito"/>
              </a:rPr>
              <a:t>User enters nutritional values per 100g of food </a:t>
            </a:r>
          </a:p>
          <a:p>
            <a:pPr marL="647698" lvl="1" indent="-323849" algn="l">
              <a:lnSpc>
                <a:spcPts val="4499"/>
              </a:lnSpc>
              <a:buFont typeface="Arial"/>
              <a:buChar char="•"/>
            </a:pPr>
            <a:r>
              <a:rPr lang="en-US" sz="2999">
                <a:solidFill>
                  <a:srgbClr val="000001"/>
                </a:solidFill>
                <a:latin typeface="Carlito"/>
                <a:ea typeface="Carlito"/>
                <a:cs typeface="Carlito"/>
                <a:sym typeface="Carlito"/>
              </a:rPr>
              <a:t>System process the input data</a:t>
            </a:r>
          </a:p>
          <a:p>
            <a:pPr marL="647698" lvl="1" indent="-323849" algn="l">
              <a:lnSpc>
                <a:spcPts val="4499"/>
              </a:lnSpc>
              <a:buFont typeface="Arial"/>
              <a:buChar char="•"/>
            </a:pPr>
            <a:r>
              <a:rPr lang="en-US" sz="2999">
                <a:solidFill>
                  <a:srgbClr val="000001"/>
                </a:solidFill>
                <a:latin typeface="Carlito"/>
                <a:ea typeface="Carlito"/>
                <a:cs typeface="Carlito"/>
                <a:sym typeface="Carlito"/>
              </a:rPr>
              <a:t>Trained machine learning models predict calorie values</a:t>
            </a:r>
          </a:p>
          <a:p>
            <a:pPr marL="647698" lvl="1" indent="-323849" algn="l">
              <a:lnSpc>
                <a:spcPts val="4499"/>
              </a:lnSpc>
              <a:buFont typeface="Arial"/>
              <a:buChar char="•"/>
            </a:pPr>
            <a:r>
              <a:rPr lang="en-US" sz="2999">
                <a:solidFill>
                  <a:srgbClr val="000001"/>
                </a:solidFill>
                <a:latin typeface="Carlito"/>
                <a:ea typeface="Carlito"/>
                <a:cs typeface="Carlito"/>
                <a:sym typeface="Carlito"/>
              </a:rPr>
              <a:t>Output displays:</a:t>
            </a:r>
          </a:p>
          <a:p>
            <a:pPr marL="647698" lvl="1" indent="-323849" algn="l">
              <a:lnSpc>
                <a:spcPts val="4499"/>
              </a:lnSpc>
              <a:buAutoNum type="arabicPeriod"/>
            </a:pPr>
            <a:r>
              <a:rPr lang="en-US" sz="2999">
                <a:solidFill>
                  <a:srgbClr val="000001"/>
                </a:solidFill>
                <a:latin typeface="Carlito"/>
                <a:ea typeface="Carlito"/>
                <a:cs typeface="Carlito"/>
                <a:sym typeface="Carlito"/>
              </a:rPr>
              <a:t>Standard calorie formula result</a:t>
            </a:r>
          </a:p>
          <a:p>
            <a:pPr marL="647698" lvl="1" indent="-323849" algn="l">
              <a:lnSpc>
                <a:spcPts val="4499"/>
              </a:lnSpc>
              <a:buAutoNum type="arabicPeriod"/>
            </a:pPr>
            <a:r>
              <a:rPr lang="en-US" sz="2999">
                <a:solidFill>
                  <a:srgbClr val="000001"/>
                </a:solidFill>
                <a:latin typeface="Carlito"/>
                <a:ea typeface="Carlito"/>
                <a:cs typeface="Carlito"/>
                <a:sym typeface="Carlito"/>
              </a:rPr>
              <a:t>ML model-based calorie prediction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643787" y="7882454"/>
            <a:ext cx="3971727" cy="634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00"/>
              </a:lnSpc>
              <a:spcBef>
                <a:spcPct val="0"/>
              </a:spcBef>
            </a:pPr>
            <a:r>
              <a:rPr lang="en-US" sz="3600" b="1">
                <a:solidFill>
                  <a:srgbClr val="000001"/>
                </a:solidFill>
                <a:latin typeface="Carlito Bold"/>
                <a:ea typeface="Carlito Bold"/>
                <a:cs typeface="Carlito Bold"/>
                <a:sym typeface="Carlito Bold"/>
              </a:rPr>
              <a:t>Intelligent prediction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240616" y="7863404"/>
            <a:ext cx="3570884" cy="634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500"/>
              </a:lnSpc>
            </a:pPr>
            <a:r>
              <a:rPr lang="en-US" sz="3600" b="1">
                <a:solidFill>
                  <a:srgbClr val="000001"/>
                </a:solidFill>
                <a:latin typeface="Carlito Bold"/>
                <a:ea typeface="Carlito Bold"/>
                <a:cs typeface="Carlito Bold"/>
                <a:sym typeface="Carlito Bold"/>
              </a:rPr>
              <a:t>Prediction results</a:t>
            </a:r>
          </a:p>
        </p:txBody>
      </p:sp>
      <p:sp>
        <p:nvSpPr>
          <p:cNvPr id="11" name="AutoShape 11"/>
          <p:cNvSpPr/>
          <p:nvPr/>
        </p:nvSpPr>
        <p:spPr>
          <a:xfrm>
            <a:off x="5418923" y="8185327"/>
            <a:ext cx="828025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2" name="AutoShape 12"/>
          <p:cNvSpPr/>
          <p:nvPr/>
        </p:nvSpPr>
        <p:spPr>
          <a:xfrm>
            <a:off x="11116991" y="8242499"/>
            <a:ext cx="828025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4CC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84511" y="2857444"/>
            <a:ext cx="5307979" cy="6759842"/>
            <a:chOff x="0" y="0"/>
            <a:chExt cx="1892935" cy="2410699"/>
          </a:xfrm>
        </p:grpSpPr>
        <p:sp>
          <p:nvSpPr>
            <p:cNvPr id="3" name="Freeform 3"/>
            <p:cNvSpPr/>
            <p:nvPr/>
          </p:nvSpPr>
          <p:spPr>
            <a:xfrm>
              <a:off x="-139" y="0"/>
              <a:ext cx="1892947" cy="2410572"/>
            </a:xfrm>
            <a:custGeom>
              <a:avLst/>
              <a:gdLst/>
              <a:ahLst/>
              <a:cxnLst/>
              <a:rect l="l" t="t" r="r" b="b"/>
              <a:pathLst>
                <a:path w="1892947" h="2410572">
                  <a:moveTo>
                    <a:pt x="1876818" y="184404"/>
                  </a:moveTo>
                  <a:cubicBezTo>
                    <a:pt x="1876437" y="123444"/>
                    <a:pt x="1885835" y="6604"/>
                    <a:pt x="1885835" y="6604"/>
                  </a:cubicBezTo>
                  <a:lnTo>
                    <a:pt x="1740928" y="4318"/>
                  </a:lnTo>
                  <a:lnTo>
                    <a:pt x="1535442" y="14097"/>
                  </a:lnTo>
                  <a:cubicBezTo>
                    <a:pt x="1535442" y="14097"/>
                    <a:pt x="1201813" y="-1905"/>
                    <a:pt x="1169936" y="13081"/>
                  </a:cubicBezTo>
                  <a:cubicBezTo>
                    <a:pt x="1137932" y="28067"/>
                    <a:pt x="1072019" y="4318"/>
                    <a:pt x="1072019" y="4318"/>
                  </a:cubicBezTo>
                  <a:lnTo>
                    <a:pt x="920508" y="2413"/>
                  </a:lnTo>
                  <a:lnTo>
                    <a:pt x="629551" y="1651"/>
                  </a:lnTo>
                  <a:lnTo>
                    <a:pt x="402602" y="9525"/>
                  </a:lnTo>
                  <a:lnTo>
                    <a:pt x="138823" y="8763"/>
                  </a:lnTo>
                  <a:lnTo>
                    <a:pt x="38747" y="0"/>
                  </a:lnTo>
                  <a:cubicBezTo>
                    <a:pt x="22872" y="0"/>
                    <a:pt x="10045" y="12700"/>
                    <a:pt x="10045" y="28575"/>
                  </a:cubicBezTo>
                  <a:lnTo>
                    <a:pt x="26301" y="273685"/>
                  </a:lnTo>
                  <a:lnTo>
                    <a:pt x="8521" y="545084"/>
                  </a:lnTo>
                  <a:lnTo>
                    <a:pt x="6362" y="1764904"/>
                  </a:lnTo>
                  <a:lnTo>
                    <a:pt x="14363" y="1943721"/>
                  </a:lnTo>
                  <a:cubicBezTo>
                    <a:pt x="14363" y="1943721"/>
                    <a:pt x="-10656" y="1984868"/>
                    <a:pt x="5346" y="2144888"/>
                  </a:cubicBezTo>
                  <a:cubicBezTo>
                    <a:pt x="21348" y="2304909"/>
                    <a:pt x="38620" y="2400159"/>
                    <a:pt x="38620" y="2400159"/>
                  </a:cubicBezTo>
                  <a:lnTo>
                    <a:pt x="122186" y="2400413"/>
                  </a:lnTo>
                  <a:lnTo>
                    <a:pt x="294906" y="2383903"/>
                  </a:lnTo>
                  <a:lnTo>
                    <a:pt x="521855" y="2401429"/>
                  </a:lnTo>
                  <a:lnTo>
                    <a:pt x="760488" y="2410572"/>
                  </a:lnTo>
                  <a:lnTo>
                    <a:pt x="895870" y="2385426"/>
                  </a:lnTo>
                  <a:lnTo>
                    <a:pt x="998105" y="2402698"/>
                  </a:lnTo>
                  <a:lnTo>
                    <a:pt x="1136789" y="2404604"/>
                  </a:lnTo>
                  <a:lnTo>
                    <a:pt x="1379740" y="2405238"/>
                  </a:lnTo>
                  <a:lnTo>
                    <a:pt x="1616595" y="2395587"/>
                  </a:lnTo>
                  <a:lnTo>
                    <a:pt x="1802904" y="2406382"/>
                  </a:lnTo>
                  <a:lnTo>
                    <a:pt x="1880374" y="2406635"/>
                  </a:lnTo>
                  <a:lnTo>
                    <a:pt x="1880755" y="2258681"/>
                  </a:lnTo>
                  <a:lnTo>
                    <a:pt x="1881009" y="2145016"/>
                  </a:lnTo>
                  <a:lnTo>
                    <a:pt x="1873135" y="1939529"/>
                  </a:lnTo>
                  <a:lnTo>
                    <a:pt x="1882025" y="1771381"/>
                  </a:lnTo>
                  <a:lnTo>
                    <a:pt x="1883803" y="669671"/>
                  </a:lnTo>
                  <a:lnTo>
                    <a:pt x="1892947" y="422656"/>
                  </a:lnTo>
                  <a:cubicBezTo>
                    <a:pt x="1892947" y="422656"/>
                    <a:pt x="1876945" y="245110"/>
                    <a:pt x="1876564" y="184150"/>
                  </a:cubicBezTo>
                  <a:close/>
                </a:path>
              </a:pathLst>
            </a:custGeom>
            <a:solidFill>
              <a:srgbClr val="FFFAEB"/>
            </a:solidFill>
          </p:spPr>
        </p:sp>
      </p:grpSp>
      <p:sp>
        <p:nvSpPr>
          <p:cNvPr id="4" name="Freeform 4"/>
          <p:cNvSpPr/>
          <p:nvPr/>
        </p:nvSpPr>
        <p:spPr>
          <a:xfrm rot="5400000">
            <a:off x="8282102" y="-6681902"/>
            <a:ext cx="1723795" cy="16230600"/>
          </a:xfrm>
          <a:custGeom>
            <a:avLst/>
            <a:gdLst/>
            <a:ahLst/>
            <a:cxnLst/>
            <a:rect l="l" t="t" r="r" b="b"/>
            <a:pathLst>
              <a:path w="1723795" h="16230600">
                <a:moveTo>
                  <a:pt x="0" y="16230600"/>
                </a:moveTo>
                <a:lnTo>
                  <a:pt x="0" y="0"/>
                </a:lnTo>
                <a:lnTo>
                  <a:pt x="1723796" y="0"/>
                </a:lnTo>
                <a:lnTo>
                  <a:pt x="1723796" y="16230600"/>
                </a:lnTo>
                <a:lnTo>
                  <a:pt x="0" y="16230600"/>
                </a:lnTo>
                <a:close/>
              </a:path>
            </a:pathLst>
          </a:custGeom>
          <a:blipFill>
            <a:blip r:embed="rId2"/>
            <a:stretch>
              <a:fillRect l="-253899" r="-395231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759286" y="3058886"/>
            <a:ext cx="4958427" cy="6356958"/>
          </a:xfrm>
          <a:custGeom>
            <a:avLst/>
            <a:gdLst/>
            <a:ahLst/>
            <a:cxnLst/>
            <a:rect l="l" t="t" r="r" b="b"/>
            <a:pathLst>
              <a:path w="4958427" h="6356958">
                <a:moveTo>
                  <a:pt x="0" y="0"/>
                </a:moveTo>
                <a:lnTo>
                  <a:pt x="4958428" y="0"/>
                </a:lnTo>
                <a:lnTo>
                  <a:pt x="4958428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6490011" y="2857444"/>
            <a:ext cx="5307979" cy="6759842"/>
            <a:chOff x="0" y="0"/>
            <a:chExt cx="1892935" cy="2410699"/>
          </a:xfrm>
        </p:grpSpPr>
        <p:sp>
          <p:nvSpPr>
            <p:cNvPr id="7" name="Freeform 7"/>
            <p:cNvSpPr/>
            <p:nvPr/>
          </p:nvSpPr>
          <p:spPr>
            <a:xfrm>
              <a:off x="-139" y="0"/>
              <a:ext cx="1892947" cy="2410572"/>
            </a:xfrm>
            <a:custGeom>
              <a:avLst/>
              <a:gdLst/>
              <a:ahLst/>
              <a:cxnLst/>
              <a:rect l="l" t="t" r="r" b="b"/>
              <a:pathLst>
                <a:path w="1892947" h="2410572">
                  <a:moveTo>
                    <a:pt x="1876818" y="184404"/>
                  </a:moveTo>
                  <a:cubicBezTo>
                    <a:pt x="1876437" y="123444"/>
                    <a:pt x="1885835" y="6604"/>
                    <a:pt x="1885835" y="6604"/>
                  </a:cubicBezTo>
                  <a:lnTo>
                    <a:pt x="1740928" y="4318"/>
                  </a:lnTo>
                  <a:lnTo>
                    <a:pt x="1535442" y="14097"/>
                  </a:lnTo>
                  <a:cubicBezTo>
                    <a:pt x="1535442" y="14097"/>
                    <a:pt x="1201813" y="-1905"/>
                    <a:pt x="1169936" y="13081"/>
                  </a:cubicBezTo>
                  <a:cubicBezTo>
                    <a:pt x="1137932" y="28067"/>
                    <a:pt x="1072019" y="4318"/>
                    <a:pt x="1072019" y="4318"/>
                  </a:cubicBezTo>
                  <a:lnTo>
                    <a:pt x="920508" y="2413"/>
                  </a:lnTo>
                  <a:lnTo>
                    <a:pt x="629551" y="1651"/>
                  </a:lnTo>
                  <a:lnTo>
                    <a:pt x="402602" y="9525"/>
                  </a:lnTo>
                  <a:lnTo>
                    <a:pt x="138823" y="8763"/>
                  </a:lnTo>
                  <a:lnTo>
                    <a:pt x="38747" y="0"/>
                  </a:lnTo>
                  <a:cubicBezTo>
                    <a:pt x="22872" y="0"/>
                    <a:pt x="10045" y="12700"/>
                    <a:pt x="10045" y="28575"/>
                  </a:cubicBezTo>
                  <a:lnTo>
                    <a:pt x="26301" y="273685"/>
                  </a:lnTo>
                  <a:lnTo>
                    <a:pt x="8521" y="545084"/>
                  </a:lnTo>
                  <a:lnTo>
                    <a:pt x="6362" y="1764904"/>
                  </a:lnTo>
                  <a:lnTo>
                    <a:pt x="14363" y="1943721"/>
                  </a:lnTo>
                  <a:cubicBezTo>
                    <a:pt x="14363" y="1943721"/>
                    <a:pt x="-10656" y="1984868"/>
                    <a:pt x="5346" y="2144888"/>
                  </a:cubicBezTo>
                  <a:cubicBezTo>
                    <a:pt x="21348" y="2304909"/>
                    <a:pt x="38620" y="2400159"/>
                    <a:pt x="38620" y="2400159"/>
                  </a:cubicBezTo>
                  <a:lnTo>
                    <a:pt x="122186" y="2400413"/>
                  </a:lnTo>
                  <a:lnTo>
                    <a:pt x="294906" y="2383903"/>
                  </a:lnTo>
                  <a:lnTo>
                    <a:pt x="521855" y="2401429"/>
                  </a:lnTo>
                  <a:lnTo>
                    <a:pt x="760488" y="2410572"/>
                  </a:lnTo>
                  <a:lnTo>
                    <a:pt x="895870" y="2385426"/>
                  </a:lnTo>
                  <a:lnTo>
                    <a:pt x="998105" y="2402698"/>
                  </a:lnTo>
                  <a:lnTo>
                    <a:pt x="1136789" y="2404604"/>
                  </a:lnTo>
                  <a:lnTo>
                    <a:pt x="1379740" y="2405238"/>
                  </a:lnTo>
                  <a:lnTo>
                    <a:pt x="1616595" y="2395587"/>
                  </a:lnTo>
                  <a:lnTo>
                    <a:pt x="1802904" y="2406382"/>
                  </a:lnTo>
                  <a:lnTo>
                    <a:pt x="1880374" y="2406635"/>
                  </a:lnTo>
                  <a:lnTo>
                    <a:pt x="1880755" y="2258681"/>
                  </a:lnTo>
                  <a:lnTo>
                    <a:pt x="1881009" y="2145016"/>
                  </a:lnTo>
                  <a:lnTo>
                    <a:pt x="1873135" y="1939529"/>
                  </a:lnTo>
                  <a:lnTo>
                    <a:pt x="1882025" y="1771381"/>
                  </a:lnTo>
                  <a:lnTo>
                    <a:pt x="1883803" y="669671"/>
                  </a:lnTo>
                  <a:lnTo>
                    <a:pt x="1892947" y="422656"/>
                  </a:lnTo>
                  <a:cubicBezTo>
                    <a:pt x="1892947" y="422656"/>
                    <a:pt x="1876945" y="245110"/>
                    <a:pt x="1876564" y="184150"/>
                  </a:cubicBezTo>
                  <a:close/>
                </a:path>
              </a:pathLst>
            </a:custGeom>
            <a:solidFill>
              <a:srgbClr val="FFFAEB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12395511" y="2857444"/>
            <a:ext cx="5307979" cy="6759842"/>
            <a:chOff x="0" y="0"/>
            <a:chExt cx="1892935" cy="2410699"/>
          </a:xfrm>
        </p:grpSpPr>
        <p:sp>
          <p:nvSpPr>
            <p:cNvPr id="9" name="Freeform 9"/>
            <p:cNvSpPr/>
            <p:nvPr/>
          </p:nvSpPr>
          <p:spPr>
            <a:xfrm>
              <a:off x="-139" y="0"/>
              <a:ext cx="1892947" cy="2410572"/>
            </a:xfrm>
            <a:custGeom>
              <a:avLst/>
              <a:gdLst/>
              <a:ahLst/>
              <a:cxnLst/>
              <a:rect l="l" t="t" r="r" b="b"/>
              <a:pathLst>
                <a:path w="1892947" h="2410572">
                  <a:moveTo>
                    <a:pt x="1876818" y="184404"/>
                  </a:moveTo>
                  <a:cubicBezTo>
                    <a:pt x="1876437" y="123444"/>
                    <a:pt x="1885835" y="6604"/>
                    <a:pt x="1885835" y="6604"/>
                  </a:cubicBezTo>
                  <a:lnTo>
                    <a:pt x="1740928" y="4318"/>
                  </a:lnTo>
                  <a:lnTo>
                    <a:pt x="1535442" y="14097"/>
                  </a:lnTo>
                  <a:cubicBezTo>
                    <a:pt x="1535442" y="14097"/>
                    <a:pt x="1201813" y="-1905"/>
                    <a:pt x="1169936" y="13081"/>
                  </a:cubicBezTo>
                  <a:cubicBezTo>
                    <a:pt x="1137932" y="28067"/>
                    <a:pt x="1072019" y="4318"/>
                    <a:pt x="1072019" y="4318"/>
                  </a:cubicBezTo>
                  <a:lnTo>
                    <a:pt x="920508" y="2413"/>
                  </a:lnTo>
                  <a:lnTo>
                    <a:pt x="629551" y="1651"/>
                  </a:lnTo>
                  <a:lnTo>
                    <a:pt x="402602" y="9525"/>
                  </a:lnTo>
                  <a:lnTo>
                    <a:pt x="138823" y="8763"/>
                  </a:lnTo>
                  <a:lnTo>
                    <a:pt x="38747" y="0"/>
                  </a:lnTo>
                  <a:cubicBezTo>
                    <a:pt x="22872" y="0"/>
                    <a:pt x="10045" y="12700"/>
                    <a:pt x="10045" y="28575"/>
                  </a:cubicBezTo>
                  <a:lnTo>
                    <a:pt x="26301" y="273685"/>
                  </a:lnTo>
                  <a:lnTo>
                    <a:pt x="8521" y="545084"/>
                  </a:lnTo>
                  <a:lnTo>
                    <a:pt x="6362" y="1764904"/>
                  </a:lnTo>
                  <a:lnTo>
                    <a:pt x="14363" y="1943721"/>
                  </a:lnTo>
                  <a:cubicBezTo>
                    <a:pt x="14363" y="1943721"/>
                    <a:pt x="-10656" y="1984868"/>
                    <a:pt x="5346" y="2144888"/>
                  </a:cubicBezTo>
                  <a:cubicBezTo>
                    <a:pt x="21348" y="2304909"/>
                    <a:pt x="38620" y="2400159"/>
                    <a:pt x="38620" y="2400159"/>
                  </a:cubicBezTo>
                  <a:lnTo>
                    <a:pt x="122186" y="2400413"/>
                  </a:lnTo>
                  <a:lnTo>
                    <a:pt x="294906" y="2383903"/>
                  </a:lnTo>
                  <a:lnTo>
                    <a:pt x="521855" y="2401429"/>
                  </a:lnTo>
                  <a:lnTo>
                    <a:pt x="760488" y="2410572"/>
                  </a:lnTo>
                  <a:lnTo>
                    <a:pt x="895870" y="2385426"/>
                  </a:lnTo>
                  <a:lnTo>
                    <a:pt x="998105" y="2402698"/>
                  </a:lnTo>
                  <a:lnTo>
                    <a:pt x="1136789" y="2404604"/>
                  </a:lnTo>
                  <a:lnTo>
                    <a:pt x="1379740" y="2405238"/>
                  </a:lnTo>
                  <a:lnTo>
                    <a:pt x="1616595" y="2395587"/>
                  </a:lnTo>
                  <a:lnTo>
                    <a:pt x="1802904" y="2406382"/>
                  </a:lnTo>
                  <a:lnTo>
                    <a:pt x="1880374" y="2406635"/>
                  </a:lnTo>
                  <a:lnTo>
                    <a:pt x="1880755" y="2258681"/>
                  </a:lnTo>
                  <a:lnTo>
                    <a:pt x="1881009" y="2145016"/>
                  </a:lnTo>
                  <a:lnTo>
                    <a:pt x="1873135" y="1939529"/>
                  </a:lnTo>
                  <a:lnTo>
                    <a:pt x="1882025" y="1771381"/>
                  </a:lnTo>
                  <a:lnTo>
                    <a:pt x="1883803" y="669671"/>
                  </a:lnTo>
                  <a:lnTo>
                    <a:pt x="1892947" y="422656"/>
                  </a:lnTo>
                  <a:cubicBezTo>
                    <a:pt x="1892947" y="422656"/>
                    <a:pt x="1876945" y="245110"/>
                    <a:pt x="1876564" y="184150"/>
                  </a:cubicBezTo>
                  <a:close/>
                </a:path>
              </a:pathLst>
            </a:custGeom>
            <a:solidFill>
              <a:srgbClr val="FFFAEB"/>
            </a:solidFill>
          </p:spPr>
        </p:sp>
      </p:grpSp>
      <p:sp>
        <p:nvSpPr>
          <p:cNvPr id="10" name="Freeform 10"/>
          <p:cNvSpPr/>
          <p:nvPr/>
        </p:nvSpPr>
        <p:spPr>
          <a:xfrm>
            <a:off x="6628780" y="3151544"/>
            <a:ext cx="5030440" cy="6106756"/>
          </a:xfrm>
          <a:custGeom>
            <a:avLst/>
            <a:gdLst/>
            <a:ahLst/>
            <a:cxnLst/>
            <a:rect l="l" t="t" r="r" b="b"/>
            <a:pathLst>
              <a:path w="5030440" h="6106756">
                <a:moveTo>
                  <a:pt x="0" y="0"/>
                </a:moveTo>
                <a:lnTo>
                  <a:pt x="5030440" y="0"/>
                </a:lnTo>
                <a:lnTo>
                  <a:pt x="5030440" y="6106756"/>
                </a:lnTo>
                <a:lnTo>
                  <a:pt x="0" y="610675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2514663" y="3151544"/>
            <a:ext cx="5069674" cy="6356958"/>
          </a:xfrm>
          <a:custGeom>
            <a:avLst/>
            <a:gdLst/>
            <a:ahLst/>
            <a:cxnLst/>
            <a:rect l="l" t="t" r="r" b="b"/>
            <a:pathLst>
              <a:path w="5069674" h="6356958">
                <a:moveTo>
                  <a:pt x="0" y="0"/>
                </a:moveTo>
                <a:lnTo>
                  <a:pt x="5069674" y="0"/>
                </a:lnTo>
                <a:lnTo>
                  <a:pt x="5069674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3238500" y="885825"/>
            <a:ext cx="11811000" cy="962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480"/>
              </a:lnSpc>
              <a:spcBef>
                <a:spcPct val="0"/>
              </a:spcBef>
            </a:pPr>
            <a:r>
              <a:rPr lang="en-US" sz="6800">
                <a:solidFill>
                  <a:srgbClr val="000001"/>
                </a:solidFill>
                <a:latin typeface="Gagalin"/>
                <a:ea typeface="Gagalin"/>
                <a:cs typeface="Gagalin"/>
                <a:sym typeface="Gagalin"/>
              </a:rPr>
              <a:t>Pseudocode Summary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2393624" y="2479615"/>
            <a:ext cx="1689751" cy="755659"/>
            <a:chOff x="0" y="0"/>
            <a:chExt cx="445037" cy="199021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445037" cy="199021"/>
            </a:xfrm>
            <a:custGeom>
              <a:avLst/>
              <a:gdLst/>
              <a:ahLst/>
              <a:cxnLst/>
              <a:rect l="l" t="t" r="r" b="b"/>
              <a:pathLst>
                <a:path w="445037" h="199021">
                  <a:moveTo>
                    <a:pt x="0" y="0"/>
                  </a:moveTo>
                  <a:lnTo>
                    <a:pt x="445037" y="0"/>
                  </a:lnTo>
                  <a:lnTo>
                    <a:pt x="445037" y="199021"/>
                  </a:lnTo>
                  <a:lnTo>
                    <a:pt x="0" y="199021"/>
                  </a:lnTo>
                  <a:close/>
                </a:path>
              </a:pathLst>
            </a:custGeom>
            <a:solidFill>
              <a:srgbClr val="F1D6B8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445037" cy="237121"/>
            </a:xfrm>
            <a:prstGeom prst="rect">
              <a:avLst/>
            </a:prstGeom>
          </p:spPr>
          <p:txBody>
            <a:bodyPr lIns="152400" tIns="152400" rIns="152400" bIns="152400" rtlCol="0" anchor="ctr"/>
            <a:lstStyle/>
            <a:p>
              <a:pPr marL="0" lvl="0" indent="0" algn="ctr">
                <a:lnSpc>
                  <a:spcPts val="2000"/>
                </a:lnSpc>
                <a:spcBef>
                  <a:spcPct val="0"/>
                </a:spcBef>
              </a:pPr>
              <a:r>
                <a:rPr lang="en-US" sz="1600">
                  <a:solidFill>
                    <a:srgbClr val="000001"/>
                  </a:solidFill>
                  <a:latin typeface="Carlito"/>
                  <a:ea typeface="Carlito"/>
                  <a:cs typeface="Carlito"/>
                  <a:sym typeface="Carlito"/>
                </a:rPr>
                <a:t>Linear Regression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8299124" y="2479615"/>
            <a:ext cx="1689751" cy="755659"/>
            <a:chOff x="0" y="0"/>
            <a:chExt cx="445037" cy="199021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445037" cy="199021"/>
            </a:xfrm>
            <a:custGeom>
              <a:avLst/>
              <a:gdLst/>
              <a:ahLst/>
              <a:cxnLst/>
              <a:rect l="l" t="t" r="r" b="b"/>
              <a:pathLst>
                <a:path w="445037" h="199021">
                  <a:moveTo>
                    <a:pt x="0" y="0"/>
                  </a:moveTo>
                  <a:lnTo>
                    <a:pt x="445037" y="0"/>
                  </a:lnTo>
                  <a:lnTo>
                    <a:pt x="445037" y="199021"/>
                  </a:lnTo>
                  <a:lnTo>
                    <a:pt x="0" y="199021"/>
                  </a:lnTo>
                  <a:close/>
                </a:path>
              </a:pathLst>
            </a:custGeom>
            <a:solidFill>
              <a:srgbClr val="F1D6B8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445037" cy="237121"/>
            </a:xfrm>
            <a:prstGeom prst="rect">
              <a:avLst/>
            </a:prstGeom>
          </p:spPr>
          <p:txBody>
            <a:bodyPr lIns="152400" tIns="152400" rIns="152400" bIns="152400" rtlCol="0" anchor="ctr"/>
            <a:lstStyle/>
            <a:p>
              <a:pPr marL="0" lvl="0" indent="0" algn="ctr">
                <a:lnSpc>
                  <a:spcPts val="2000"/>
                </a:lnSpc>
                <a:spcBef>
                  <a:spcPct val="0"/>
                </a:spcBef>
              </a:pPr>
              <a:r>
                <a:rPr lang="en-US" sz="1600">
                  <a:solidFill>
                    <a:srgbClr val="000001"/>
                  </a:solidFill>
                  <a:latin typeface="Carlito"/>
                  <a:ea typeface="Carlito"/>
                  <a:cs typeface="Carlito"/>
                  <a:sym typeface="Carlito"/>
                </a:rPr>
                <a:t>Decision Tree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4204624" y="2479615"/>
            <a:ext cx="1689751" cy="755659"/>
            <a:chOff x="0" y="0"/>
            <a:chExt cx="445037" cy="199021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445037" cy="199021"/>
            </a:xfrm>
            <a:custGeom>
              <a:avLst/>
              <a:gdLst/>
              <a:ahLst/>
              <a:cxnLst/>
              <a:rect l="l" t="t" r="r" b="b"/>
              <a:pathLst>
                <a:path w="445037" h="199021">
                  <a:moveTo>
                    <a:pt x="0" y="0"/>
                  </a:moveTo>
                  <a:lnTo>
                    <a:pt x="445037" y="0"/>
                  </a:lnTo>
                  <a:lnTo>
                    <a:pt x="445037" y="199021"/>
                  </a:lnTo>
                  <a:lnTo>
                    <a:pt x="0" y="199021"/>
                  </a:lnTo>
                  <a:close/>
                </a:path>
              </a:pathLst>
            </a:custGeom>
            <a:solidFill>
              <a:srgbClr val="F1D6B8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445037" cy="237121"/>
            </a:xfrm>
            <a:prstGeom prst="rect">
              <a:avLst/>
            </a:prstGeom>
          </p:spPr>
          <p:txBody>
            <a:bodyPr lIns="152400" tIns="152400" rIns="152400" bIns="152400" rtlCol="0" anchor="ctr"/>
            <a:lstStyle/>
            <a:p>
              <a:pPr marL="0" lvl="0" indent="0" algn="ctr">
                <a:lnSpc>
                  <a:spcPts val="2000"/>
                </a:lnSpc>
                <a:spcBef>
                  <a:spcPct val="0"/>
                </a:spcBef>
              </a:pPr>
              <a:r>
                <a:rPr lang="en-US" sz="1600">
                  <a:solidFill>
                    <a:srgbClr val="000001"/>
                  </a:solidFill>
                  <a:latin typeface="Carlito"/>
                  <a:ea typeface="Carlito"/>
                  <a:cs typeface="Carlito"/>
                  <a:sym typeface="Carlito"/>
                </a:rPr>
                <a:t>Random Forest</a:t>
              </a:r>
            </a:p>
          </p:txBody>
        </p:sp>
      </p:grpSp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418</Words>
  <Application>Microsoft Office PowerPoint</Application>
  <PresentationFormat>Custom</PresentationFormat>
  <Paragraphs>98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Carlito</vt:lpstr>
      <vt:lpstr>Calibri</vt:lpstr>
      <vt:lpstr>Arial</vt:lpstr>
      <vt:lpstr>Carlito Bold</vt:lpstr>
      <vt:lpstr>Gagalin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Energy in Food Presentation</dc:title>
  <cp:lastModifiedBy>AJOOB KANSAKAR</cp:lastModifiedBy>
  <cp:revision>1</cp:revision>
  <dcterms:created xsi:type="dcterms:W3CDTF">2006-08-16T00:00:00Z</dcterms:created>
  <dcterms:modified xsi:type="dcterms:W3CDTF">2026-01-21T11:47:11Z</dcterms:modified>
  <dc:identifier>DAG_Ca0WNIw</dc:identifier>
</cp:coreProperties>
</file>